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3"/>
  </p:notesMasterIdLst>
  <p:sldIdLst>
    <p:sldId id="256" r:id="rId2"/>
    <p:sldId id="257" r:id="rId3"/>
    <p:sldId id="272" r:id="rId4"/>
    <p:sldId id="273" r:id="rId5"/>
    <p:sldId id="274" r:id="rId6"/>
    <p:sldId id="277" r:id="rId7"/>
    <p:sldId id="278" r:id="rId8"/>
    <p:sldId id="259" r:id="rId9"/>
    <p:sldId id="279" r:id="rId10"/>
    <p:sldId id="260" r:id="rId11"/>
    <p:sldId id="261" r:id="rId12"/>
    <p:sldId id="262" r:id="rId13"/>
    <p:sldId id="263" r:id="rId14"/>
    <p:sldId id="264" r:id="rId15"/>
    <p:sldId id="265" r:id="rId16"/>
    <p:sldId id="266" r:id="rId17"/>
    <p:sldId id="267" r:id="rId18"/>
    <p:sldId id="270" r:id="rId19"/>
    <p:sldId id="269" r:id="rId20"/>
    <p:sldId id="281" r:id="rId21"/>
    <p:sldId id="271"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6471" autoAdjust="0"/>
  </p:normalViewPr>
  <p:slideViewPr>
    <p:cSldViewPr>
      <p:cViewPr varScale="1">
        <p:scale>
          <a:sx n="78" d="100"/>
          <a:sy n="78" d="100"/>
        </p:scale>
        <p:origin x="-12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notesMaster" Target="notesMasters/notes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2F08E-3DB4-435F-8EEE-C681B0481301}" type="datetimeFigureOut">
              <a:rPr lang="en-US" smtClean="0"/>
              <a:pPr/>
              <a:t>10/4/10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92FFA-A6D4-4C22-AD53-68C0F44222D3}"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3" Type="http://schemas.openxmlformats.org/officeDocument/2006/relationships/hyperlink" Target="http://www.jannah.org/genderequity/equityconc.html" TargetMode="Externa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1</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Property rights-They may buy, sell or lease any or all of their properties at will. For this reason, Muslim women may keep (and in fact they have traditionally kept) their maiden names after marriage, an indication of their independent property rights as legal entities. Ma’am</a:t>
            </a:r>
            <a:r>
              <a:rPr lang="en-PH" baseline="0" dirty="0" smtClean="0"/>
              <a:t> can also can also explain the </a:t>
            </a:r>
            <a:r>
              <a:rPr lang="en-PH" baseline="0" dirty="0" err="1" smtClean="0"/>
              <a:t>mahr</a:t>
            </a:r>
            <a:r>
              <a:rPr lang="en-PH" baseline="0" dirty="0" smtClean="0"/>
              <a:t> (dowry or gift to the woman to provide her security in case the marriage does not work out). Aside from this ma’am can also bring about the distortion of this which is seen today with families dividing the </a:t>
            </a:r>
            <a:r>
              <a:rPr lang="en-PH" baseline="0" dirty="0" err="1" smtClean="0"/>
              <a:t>mahr</a:t>
            </a:r>
            <a:r>
              <a:rPr lang="en-PH" baseline="0" dirty="0" smtClean="0"/>
              <a:t> of the woman. It is important to emphasize that the </a:t>
            </a:r>
            <a:r>
              <a:rPr lang="en-PH" baseline="0" dirty="0" err="1" smtClean="0"/>
              <a:t>mahr</a:t>
            </a:r>
            <a:r>
              <a:rPr lang="en-PH" baseline="0" dirty="0" smtClean="0"/>
              <a:t> belongs to the woman and it can be used according to her discretion.</a:t>
            </a:r>
            <a:endParaRPr lang="en-PH" dirty="0" smtClean="0"/>
          </a:p>
          <a:p>
            <a:r>
              <a:rPr lang="en-PH" dirty="0" smtClean="0"/>
              <a:t>Women are not hindered from pursuing work as long as it does not compromise</a:t>
            </a:r>
            <a:r>
              <a:rPr lang="en-PH" baseline="0" dirty="0" smtClean="0"/>
              <a:t> their roles as mothers and wives (this is a priority). The fields they pursue can also be an extension of these roles-such as nursing, care takers etc. Muslim women taking up work often only comes up in special cases, </a:t>
            </a:r>
            <a:r>
              <a:rPr lang="en-PH" baseline="0" dirty="0" err="1" smtClean="0"/>
              <a:t>eg</a:t>
            </a:r>
            <a:r>
              <a:rPr lang="en-PH" baseline="0" dirty="0" smtClean="0"/>
              <a:t>. She is a widow or if her family’s position necessitates it, otherwise she is focused on her primary roles</a:t>
            </a:r>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12</a:t>
            </a:fld>
            <a:endParaRPr lang="en-PH"/>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For the 2</a:t>
            </a:r>
            <a:r>
              <a:rPr lang="en-PH" baseline="30000" dirty="0" smtClean="0"/>
              <a:t>nd</a:t>
            </a:r>
            <a:r>
              <a:rPr lang="en-PH" dirty="0" smtClean="0"/>
              <a:t> point: Her consent is a prerequisite to the validity of the marital contract, according to the Prophet's teaching. It follows that if an "arranged marriage" means the marrying of a female without her consent, then such a marriage may be annulled if the female so wishes </a:t>
            </a:r>
          </a:p>
          <a:p>
            <a:pPr lvl="0"/>
            <a:r>
              <a:rPr lang="en-PH" dirty="0" smtClean="0"/>
              <a:t>The mutuality and complementary of husband and wife does not mean "subservience" by either party to the other.  In</a:t>
            </a:r>
            <a:r>
              <a:rPr lang="en-PH" baseline="0" dirty="0" smtClean="0"/>
              <a:t> fact, </a:t>
            </a:r>
            <a:r>
              <a:rPr lang="en-PH" dirty="0" smtClean="0"/>
              <a:t>Prophet Muhammad (P) helped with household chores although the responsibilities he bore and the issues he faced in his community were immense.</a:t>
            </a:r>
          </a:p>
          <a:p>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13</a:t>
            </a:fld>
            <a:endParaRPr lang="en-PH"/>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For</a:t>
            </a:r>
            <a:r>
              <a:rPr lang="en-PH" baseline="0" dirty="0" smtClean="0"/>
              <a:t> the first point, Ma’am can debunk the common notion of </a:t>
            </a:r>
            <a:r>
              <a:rPr lang="en-PH" baseline="0" dirty="0" err="1" smtClean="0"/>
              <a:t>muslim</a:t>
            </a:r>
            <a:r>
              <a:rPr lang="en-PH" baseline="0" dirty="0" smtClean="0"/>
              <a:t> women being battered or that their rights are disregarded. Under no circumstances does the </a:t>
            </a:r>
            <a:r>
              <a:rPr lang="en-PH" baseline="0" dirty="0" err="1" smtClean="0"/>
              <a:t>Qu’ran</a:t>
            </a:r>
            <a:r>
              <a:rPr lang="en-PH" baseline="0" dirty="0" smtClean="0"/>
              <a:t> allow physical violence to be done to the women. Also the importance of the woman’s family can come into play. Considering that physical abuse is an appropriate ground for divorce, the woman’s family can provide her the support system she would need at this time</a:t>
            </a:r>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14</a:t>
            </a:fld>
            <a:endParaRPr lang="en-PH"/>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baseline="0" dirty="0" smtClean="0"/>
              <a:t>While polygamy is not encouraged by Islam, the financial stability of a woman is deemed important. So men can be allowed to marry another to ensure the security and welfare of the woman in society. </a:t>
            </a:r>
          </a:p>
          <a:p>
            <a:endParaRPr lang="en-PH" sz="1200" kern="1200" baseline="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A prospective first wife may include in her marital contract a condition that her prospective husband shall practice monogamy. If this condition is mutually accepted, it becomes binding on the husband. Should he later violate this condition, his first wife will be entitled to seek divorce with all the financial rights connected with it. If such a condition was not included in the marital contract, and if the husband marries a second wife, the first wife my seek </a:t>
            </a:r>
            <a:r>
              <a:rPr lang="en-PH" sz="1200" kern="1200" dirty="0" err="1" smtClean="0">
                <a:solidFill>
                  <a:schemeClr val="tx1"/>
                </a:solidFill>
                <a:latin typeface="+mn-lt"/>
                <a:ea typeface="+mn-ea"/>
                <a:cs typeface="+mn-cs"/>
              </a:rPr>
              <a:t>khul</a:t>
            </a:r>
            <a:r>
              <a:rPr lang="en-PH" sz="1200" kern="1200" dirty="0" smtClean="0">
                <a:solidFill>
                  <a:schemeClr val="tx1"/>
                </a:solidFill>
                <a:latin typeface="+mn-lt"/>
                <a:ea typeface="+mn-ea"/>
                <a:cs typeface="+mn-cs"/>
              </a:rPr>
              <a:t>' (divestiture)</a:t>
            </a:r>
          </a:p>
          <a:p>
            <a:r>
              <a:rPr lang="en-PH" dirty="0" smtClean="0">
                <a:hlinkClick r:id="rId3"/>
              </a:rPr>
              <a:t>http://www.jannah.org/genderequity/equityconc.html</a:t>
            </a:r>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15</a:t>
            </a:fld>
            <a:endParaRPr lang="en-PH"/>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baseline="0" dirty="0" smtClean="0"/>
              <a:t>Gender equality exists even in the political aspects because nothing in the </a:t>
            </a:r>
            <a:r>
              <a:rPr lang="en-PH" baseline="0" dirty="0" err="1" smtClean="0"/>
              <a:t>Qu’ran</a:t>
            </a:r>
            <a:r>
              <a:rPr lang="en-PH" baseline="0" dirty="0" smtClean="0"/>
              <a:t> prevents the women from participating in public life. The misconception of women being hindered can be debunked using the perspective that men take their responsibilities of protecting their women seriously. Public life entails activities and processes that may attract the harassment of the woman. With regard to the Ayah al-</a:t>
            </a:r>
            <a:r>
              <a:rPr lang="en-PH" baseline="0" dirty="0" err="1" smtClean="0"/>
              <a:t>Mudayanah</a:t>
            </a:r>
            <a:r>
              <a:rPr lang="en-PH" baseline="0" dirty="0" smtClean="0"/>
              <a:t>, it must be emphasized that the case is not based on the notion that women’s faculties are inferior to men rather, but rather based on the biological features of women. Men are more logical, while women have a tendency to be emotional or passionate and this could bring about inaccuracies and confusion. </a:t>
            </a:r>
          </a:p>
          <a:p>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16</a:t>
            </a:fld>
            <a:endParaRPr lang="en-PH"/>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PH" dirty="0" smtClean="0"/>
              <a:t> Involvement</a:t>
            </a:r>
            <a:r>
              <a:rPr lang="en-PH" baseline="0" dirty="0" smtClean="0"/>
              <a:t> in social and political life - </a:t>
            </a:r>
            <a:r>
              <a:rPr lang="en-PH" sz="2500" dirty="0" smtClean="0"/>
              <a:t>Such involvement in social and political affairs is conducted without the participants' losing sight of the complementary priorities of both genders and without violating Islamic guidelines of modesty and virtue.</a:t>
            </a:r>
            <a:r>
              <a:rPr lang="en-PH" sz="2500"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PH" sz="2500" dirty="0" smtClean="0"/>
          </a:p>
        </p:txBody>
      </p:sp>
      <p:sp>
        <p:nvSpPr>
          <p:cNvPr id="4" name="Slide Number Placeholder 3"/>
          <p:cNvSpPr>
            <a:spLocks noGrp="1"/>
          </p:cNvSpPr>
          <p:nvPr>
            <p:ph type="sldNum" sz="quarter" idx="10"/>
          </p:nvPr>
        </p:nvSpPr>
        <p:spPr/>
        <p:txBody>
          <a:bodyPr/>
          <a:lstStyle/>
          <a:p>
            <a:fld id="{26D92FFA-A6D4-4C22-AD53-68C0F44222D3}" type="slidenum">
              <a:rPr lang="en-PH" smtClean="0"/>
              <a:pPr/>
              <a:t>17</a:t>
            </a:fld>
            <a:endParaRPr lang="en-PH"/>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Ma’am can</a:t>
            </a:r>
            <a:r>
              <a:rPr lang="en-PH" baseline="0" dirty="0" smtClean="0"/>
              <a:t> quote her personal experiences with Muslim women in the Philippine context and contrast it with how Muslim women are in other countries.</a:t>
            </a:r>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18</a:t>
            </a:fld>
            <a:endParaRPr lang="en-PH"/>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19</a:t>
            </a:fld>
            <a:endParaRPr lang="en-PH"/>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20</a:t>
            </a:fld>
            <a:endParaRPr lang="en-PH"/>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21</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2</a:t>
            </a:fld>
            <a:endParaRPr lang="en-PH"/>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3</a:t>
            </a:fld>
            <a:endParaRPr lang="en-PH"/>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first bullet: </a:t>
            </a:r>
            <a:r>
              <a:rPr lang="en-PH" sz="1200" b="0" dirty="0" smtClean="0"/>
              <a:t>The responsibility of honouring Him are: Praying, fasting, giving alms, and the pilgrimage, social obligations in His honour</a:t>
            </a:r>
          </a:p>
          <a:p>
            <a:endParaRPr lang="en-US" b="0"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5</a:t>
            </a:fld>
            <a:endParaRPr lang="en-PH"/>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these aim for equality</a:t>
            </a:r>
            <a:r>
              <a:rPr lang="en-US" baseline="0" dirty="0" smtClean="0"/>
              <a:t> and justice not just for all mankind but all natural resources that God bestowed. </a:t>
            </a:r>
            <a:endParaRPr lang="en-US"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7</a:t>
            </a:fld>
            <a:endParaRPr lang="en-PH"/>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26D92FFA-A6D4-4C22-AD53-68C0F44222D3}" type="slidenum">
              <a:rPr lang="en-PH" smtClean="0"/>
              <a:pPr/>
              <a:t>8</a:t>
            </a:fld>
            <a:endParaRPr lang="en-PH"/>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prevalent, and often deprecating</a:t>
            </a:r>
            <a:r>
              <a:rPr lang="en-US" baseline="0" dirty="0" smtClean="0"/>
              <a:t> stereotypes about Muslim women. Some of the most common misconceptions are: That men are the masters and women are the slaves; That men are superior to women; That men are allowed to beat women; That one man equals two women;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That </a:t>
            </a:r>
            <a:r>
              <a:rPr lang="en-US" baseline="0" dirty="0" smtClean="0"/>
              <a:t>one male witness equals two </a:t>
            </a:r>
            <a:r>
              <a:rPr lang="en-US" baseline="0" smtClean="0"/>
              <a:t>female witnesses.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9</a:t>
            </a:fld>
            <a:endParaRPr lang="en-PH"/>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PH" sz="1200" dirty="0" smtClean="0"/>
              <a:t>For</a:t>
            </a:r>
            <a:r>
              <a:rPr lang="en-PH" sz="1200" baseline="0" dirty="0" smtClean="0"/>
              <a:t> 2</a:t>
            </a:r>
            <a:r>
              <a:rPr lang="en-PH" sz="1200" baseline="30000" dirty="0" smtClean="0"/>
              <a:t>nd</a:t>
            </a:r>
            <a:r>
              <a:rPr lang="en-PH" sz="1200" baseline="0" dirty="0" smtClean="0"/>
              <a:t> bullet: </a:t>
            </a:r>
            <a:r>
              <a:rPr lang="en-PH" sz="2800" dirty="0" smtClean="0"/>
              <a:t>Indeed, as the Qur'an states, Allah originated them both from a single person or "one soul" (</a:t>
            </a:r>
            <a:r>
              <a:rPr lang="en-PH" sz="2800" dirty="0" err="1" smtClean="0"/>
              <a:t>nafsin-waahidah</a:t>
            </a:r>
            <a:r>
              <a:rPr lang="en-PH" sz="2800" dirty="0" smtClean="0"/>
              <a:t>). </a:t>
            </a:r>
          </a:p>
          <a:p>
            <a:pPr lvl="1"/>
            <a:r>
              <a:rPr lang="en-PH" sz="2400" b="1" dirty="0" smtClean="0"/>
              <a:t>But He fashioned him (the human, or </a:t>
            </a:r>
            <a:r>
              <a:rPr lang="en-PH" sz="2400" b="1" dirty="0" err="1" smtClean="0"/>
              <a:t>insan</a:t>
            </a:r>
            <a:r>
              <a:rPr lang="en-PH" sz="2400" b="1" dirty="0" smtClean="0"/>
              <a:t>) in due proportion and breathed into him something of His spirit. And He gave you (the faculties of) hearing and sight and understanding: Little thanks do you give!  (Qur'an 32:9)</a:t>
            </a:r>
            <a:endParaRPr lang="en-PH" sz="2400" dirty="0" smtClean="0"/>
          </a:p>
          <a:p>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10</a:t>
            </a:fld>
            <a:endParaRPr lang="en-PH"/>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PH" dirty="0" smtClean="0"/>
              <a:t>For 2</a:t>
            </a:r>
            <a:r>
              <a:rPr lang="en-PH" baseline="30000" dirty="0" smtClean="0"/>
              <a:t>nd</a:t>
            </a:r>
            <a:r>
              <a:rPr lang="en-PH" dirty="0" smtClean="0"/>
              <a:t> bullet: </a:t>
            </a:r>
            <a:r>
              <a:rPr lang="en-PH" i="1" dirty="0" smtClean="0"/>
              <a:t>As quoted</a:t>
            </a:r>
            <a:r>
              <a:rPr lang="en-PH" i="1" baseline="0" dirty="0" smtClean="0"/>
              <a:t> from the </a:t>
            </a:r>
            <a:r>
              <a:rPr lang="en-PH" i="1" baseline="0" dirty="0" err="1" smtClean="0"/>
              <a:t>Qu’ran</a:t>
            </a:r>
            <a:r>
              <a:rPr lang="en-PH" i="1" baseline="0" dirty="0" smtClean="0"/>
              <a:t>: </a:t>
            </a:r>
            <a:r>
              <a:rPr lang="en-PH" sz="3100" b="1" dirty="0" smtClean="0"/>
              <a:t>We have </a:t>
            </a:r>
            <a:r>
              <a:rPr lang="en-PH" sz="3100" b="1" dirty="0" err="1" smtClean="0"/>
              <a:t>honored</a:t>
            </a:r>
            <a:r>
              <a:rPr lang="en-PH" sz="3100" b="1" dirty="0" smtClean="0"/>
              <a:t> the children of Adam, provided them with transport on land and sea, given them for sustenance things good and pure, and conferred on them special </a:t>
            </a:r>
            <a:r>
              <a:rPr lang="en-PH" sz="3100" b="1" dirty="0" err="1" smtClean="0"/>
              <a:t>favors</a:t>
            </a:r>
            <a:r>
              <a:rPr lang="en-PH" sz="3100" b="1" dirty="0" smtClean="0"/>
              <a:t> above a great part of Our Creation. (Qur'an 17:70)</a:t>
            </a:r>
            <a:endParaRPr lang="en-PH" sz="2400" b="1" dirty="0" smtClean="0"/>
          </a:p>
          <a:p>
            <a:endParaRPr lang="en-PH" dirty="0"/>
          </a:p>
        </p:txBody>
      </p:sp>
      <p:sp>
        <p:nvSpPr>
          <p:cNvPr id="4" name="Slide Number Placeholder 3"/>
          <p:cNvSpPr>
            <a:spLocks noGrp="1"/>
          </p:cNvSpPr>
          <p:nvPr>
            <p:ph type="sldNum" sz="quarter" idx="10"/>
          </p:nvPr>
        </p:nvSpPr>
        <p:spPr/>
        <p:txBody>
          <a:bodyPr/>
          <a:lstStyle/>
          <a:p>
            <a:fld id="{26D92FFA-A6D4-4C22-AD53-68C0F44222D3}" type="slidenum">
              <a:rPr lang="en-PH" smtClean="0"/>
              <a:pPr/>
              <a:t>11</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pPr>
              <a:defRPr/>
            </a:pPr>
            <a:fld id="{6CE1B754-5B17-4EF9-BDE8-F4125DB94010}" type="datetimeFigureOut">
              <a:rPr lang="fr-FR" smtClean="0"/>
              <a:pPr>
                <a:defRPr/>
              </a:pPr>
              <a:t>10/4/10</a:t>
            </a:fld>
            <a:endParaRPr lang="fr-F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pPr>
              <a:defRPr/>
            </a:pPr>
            <a:endParaRPr lang="fr-F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pPr>
              <a:defRPr/>
            </a:pPr>
            <a:fld id="{B8B9E40A-CE59-4EBC-9965-1994A6B19978}" type="slidenum">
              <a:rPr lang="fr-FR" smtClean="0"/>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pPr>
              <a:defRPr/>
            </a:pPr>
            <a:fld id="{6CE1B754-5B17-4EF9-BDE8-F4125DB94010}" type="datetimeFigureOut">
              <a:rPr lang="fr-FR" smtClean="0"/>
              <a:pPr>
                <a:defRPr/>
              </a:pPr>
              <a:t>10/4/10</a:t>
            </a:fld>
            <a:endParaRPr lang="fr-FR"/>
          </a:p>
        </p:txBody>
      </p:sp>
      <p:sp>
        <p:nvSpPr>
          <p:cNvPr id="5" name="Footer Placeholder 4"/>
          <p:cNvSpPr>
            <a:spLocks noGrp="1"/>
          </p:cNvSpPr>
          <p:nvPr>
            <p:ph type="ftr" sz="quarter" idx="11"/>
          </p:nvPr>
        </p:nvSpPr>
        <p:spPr>
          <a:xfrm>
            <a:off x="457200" y="6556248"/>
            <a:ext cx="3657600" cy="228600"/>
          </a:xfrm>
        </p:spPr>
        <p:txBody>
          <a:bodyPr/>
          <a:lstStyle/>
          <a:p>
            <a:pPr>
              <a:defRPr/>
            </a:pPr>
            <a:endParaRPr lang="fr-F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a:bodyPr>
          <a:lstStyle>
            <a:lvl1pPr>
              <a:defRPr sz="3600">
                <a:solidFill>
                  <a:schemeClr val="tx1"/>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pPr>
              <a:defRPr/>
            </a:pPr>
            <a:fld id="{6CE1B754-5B17-4EF9-BDE8-F4125DB94010}" type="datetimeFigureOut">
              <a:rPr lang="fr-FR" smtClean="0"/>
              <a:pPr>
                <a:defRPr/>
              </a:pPr>
              <a:t>10/4/10</a:t>
            </a:fld>
            <a:endParaRPr lang="fr-F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pPr>
              <a:defRPr/>
            </a:pPr>
            <a:endParaRPr lang="fr-FR"/>
          </a:p>
        </p:txBody>
      </p:sp>
      <p:sp>
        <p:nvSpPr>
          <p:cNvPr id="6" name="Slide Number Placeholder 5"/>
          <p:cNvSpPr>
            <a:spLocks noGrp="1"/>
          </p:cNvSpPr>
          <p:nvPr>
            <p:ph type="sldNum" sz="quarter" idx="12"/>
          </p:nvPr>
        </p:nvSpPr>
        <p:spPr>
          <a:xfrm>
            <a:off x="6733952" y="6555112"/>
            <a:ext cx="588336" cy="228600"/>
          </a:xfrm>
        </p:spPr>
        <p:txBody>
          <a:bodyPr/>
          <a:lstStyle/>
          <a:p>
            <a:pPr>
              <a:defRPr/>
            </a:pPr>
            <a:fld id="{B8B9E40A-CE59-4EBC-9965-1994A6B19978}" type="slidenum">
              <a:rPr lang="fr-FR" smtClean="0"/>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6CE1B754-5B17-4EF9-BDE8-F4125DB94010}" type="datetimeFigureOut">
              <a:rPr lang="fr-FR" smtClean="0"/>
              <a:pPr>
                <a:defRPr/>
              </a:pPr>
              <a:t>10/4/10</a:t>
            </a:fld>
            <a:endParaRPr lang="fr-FR"/>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fr-FR"/>
          </a:p>
        </p:txBody>
      </p:sp>
      <p:sp>
        <p:nvSpPr>
          <p:cNvPr id="4" name="Slide Number Placeholder 3"/>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pPr>
              <a:defRPr/>
            </a:pPr>
            <a:fld id="{6CE1B754-5B17-4EF9-BDE8-F4125DB94010}" type="datetimeFigureOut">
              <a:rPr lang="fr-FR" smtClean="0"/>
              <a:pPr>
                <a:defRPr/>
              </a:pPr>
              <a:t>10/4/10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B8B9E40A-CE59-4EBC-9965-1994A6B19978}" type="slidenum">
              <a:rPr lang="fr-FR" smtClean="0"/>
              <a:pPr>
                <a:defRPr/>
              </a:pPr>
              <a:t>‹#›</a:t>
            </a:fld>
            <a:endParaRPr lang="fr-F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pPr>
              <a:defRPr/>
            </a:pPr>
            <a:fld id="{6CE1B754-5B17-4EF9-BDE8-F4125DB94010}" type="datetimeFigureOut">
              <a:rPr lang="fr-FR" smtClean="0"/>
              <a:pPr>
                <a:defRPr/>
              </a:pPr>
              <a:t>10/4/10</a:t>
            </a:fld>
            <a:endParaRPr lang="fr-F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pPr>
              <a:defRPr/>
            </a:pPr>
            <a:endParaRPr lang="fr-F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pPr>
              <a:defRPr/>
            </a:pPr>
            <a:fld id="{B8B9E40A-CE59-4EBC-9965-1994A6B19978}"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5"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hyperlink" Target="http://www.religiousconsultation.org/hassan2.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2971800"/>
            <a:ext cx="7772400" cy="1470025"/>
          </a:xfrm>
        </p:spPr>
        <p:txBody>
          <a:bodyPr/>
          <a:lstStyle/>
          <a:p>
            <a:r>
              <a:rPr lang="fr-CA" sz="4000" dirty="0" smtClean="0">
                <a:solidFill>
                  <a:schemeClr val="bg1"/>
                </a:solidFill>
              </a:rPr>
              <a:t>GENDER, ISLAM AND WOMEN’S HUMAN RIGHTS</a:t>
            </a:r>
            <a:endParaRPr lang="fr-FR" sz="4000" dirty="0" smtClean="0">
              <a:solidFill>
                <a:schemeClr val="bg1"/>
              </a:solidFill>
            </a:endParaRPr>
          </a:p>
        </p:txBody>
      </p:sp>
      <p:pic>
        <p:nvPicPr>
          <p:cNvPr id="2052" name="Picture 4"/>
          <p:cNvPicPr>
            <a:picLocks noChangeAspect="1" noChangeArrowheads="1"/>
          </p:cNvPicPr>
          <p:nvPr/>
        </p:nvPicPr>
        <p:blipFill>
          <a:blip r:embed="rId4" cstate="print"/>
          <a:srcRect r="57266"/>
          <a:stretch>
            <a:fillRect/>
          </a:stretch>
        </p:blipFill>
        <p:spPr bwMode="auto">
          <a:xfrm>
            <a:off x="2667000" y="0"/>
            <a:ext cx="2767964" cy="3048000"/>
          </a:xfrm>
          <a:prstGeom prst="rect">
            <a:avLst/>
          </a:prstGeom>
          <a:noFill/>
          <a:ln w="9525">
            <a:noFill/>
            <a:miter lim="800000"/>
            <a:headEnd/>
            <a:tailEnd/>
          </a:ln>
        </p:spPr>
      </p:pic>
      <p:pic>
        <p:nvPicPr>
          <p:cNvPr id="4" name="Picture 7"/>
          <p:cNvPicPr>
            <a:picLocks noChangeAspect="1" noChangeArrowheads="1"/>
          </p:cNvPicPr>
          <p:nvPr/>
        </p:nvPicPr>
        <p:blipFill>
          <a:blip r:embed="rId5"/>
          <a:srcRect/>
          <a:stretch>
            <a:fillRect/>
          </a:stretch>
        </p:blipFill>
        <p:spPr bwMode="auto">
          <a:xfrm rot="5400000">
            <a:off x="5814897" y="-357297"/>
            <a:ext cx="2971800" cy="3686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SPIRITUAL ASPECT</a:t>
            </a:r>
            <a:endParaRPr lang="en-PH" dirty="0"/>
          </a:p>
        </p:txBody>
      </p:sp>
      <p:sp>
        <p:nvSpPr>
          <p:cNvPr id="3" name="Content Placeholder 2"/>
          <p:cNvSpPr>
            <a:spLocks noGrp="1"/>
          </p:cNvSpPr>
          <p:nvPr>
            <p:ph idx="1"/>
          </p:nvPr>
        </p:nvSpPr>
        <p:spPr>
          <a:xfrm>
            <a:off x="381000" y="1371600"/>
            <a:ext cx="7467600" cy="4953000"/>
          </a:xfrm>
        </p:spPr>
        <p:txBody>
          <a:bodyPr>
            <a:normAutofit/>
          </a:bodyPr>
          <a:lstStyle/>
          <a:p>
            <a:r>
              <a:rPr lang="en-PH" sz="2400" dirty="0" smtClean="0"/>
              <a:t>Gender equality best exemplified through Adam and Eve. The Quran states that both sexes were deliberate and independent and there is no mention of Eve being created from.</a:t>
            </a:r>
          </a:p>
          <a:p>
            <a:pPr>
              <a:buNone/>
            </a:pPr>
            <a:endParaRPr lang="en-PH" sz="2400" dirty="0" smtClean="0"/>
          </a:p>
          <a:p>
            <a:pPr lvl="0"/>
            <a:r>
              <a:rPr lang="en-PH" sz="2400" dirty="0" smtClean="0"/>
              <a:t>Both men and women alike are recipients of the </a:t>
            </a:r>
            <a:r>
              <a:rPr lang="en-PH" sz="2400" b="1" dirty="0" smtClean="0"/>
              <a:t>"divine breath,"</a:t>
            </a:r>
            <a:r>
              <a:rPr lang="en-PH" sz="2400" dirty="0" smtClean="0"/>
              <a:t> because they are created with the same human spiritual nature. </a:t>
            </a:r>
          </a:p>
          <a:p>
            <a:pPr lvl="0">
              <a:buNone/>
            </a:pPr>
            <a:endParaRPr lang="en-PH" sz="2200" dirty="0" smtClean="0"/>
          </a:p>
          <a:p>
            <a:pPr lvl="1">
              <a:buNone/>
            </a:pPr>
            <a:r>
              <a:rPr lang="en-PH" sz="2200" b="1" dirty="0" smtClean="0"/>
              <a:t>	</a:t>
            </a:r>
            <a:endParaRPr lang="en-PH" sz="2200" dirty="0" smtClean="0"/>
          </a:p>
          <a:p>
            <a:endParaRPr lang="en-P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SPIRITUAL ASPECT</a:t>
            </a:r>
            <a:endParaRPr lang="en-PH" dirty="0"/>
          </a:p>
        </p:txBody>
      </p:sp>
      <p:sp>
        <p:nvSpPr>
          <p:cNvPr id="3" name="Content Placeholder 2"/>
          <p:cNvSpPr>
            <a:spLocks noGrp="1"/>
          </p:cNvSpPr>
          <p:nvPr>
            <p:ph idx="1"/>
          </p:nvPr>
        </p:nvSpPr>
        <p:spPr>
          <a:xfrm>
            <a:off x="457200" y="1447800"/>
            <a:ext cx="7239000" cy="5248584"/>
          </a:xfrm>
        </p:spPr>
        <p:txBody>
          <a:bodyPr>
            <a:normAutofit/>
          </a:bodyPr>
          <a:lstStyle/>
          <a:p>
            <a:pPr lvl="0"/>
            <a:r>
              <a:rPr lang="en-PH" sz="2400" dirty="0" smtClean="0"/>
              <a:t>Allah has invested both genders with </a:t>
            </a:r>
            <a:r>
              <a:rPr lang="en-PH" sz="2400" b="1" dirty="0" smtClean="0"/>
              <a:t>inherent dignity </a:t>
            </a:r>
            <a:r>
              <a:rPr lang="en-PH" sz="2400" dirty="0" smtClean="0"/>
              <a:t>and has made men and women, collectively, the trustees of Allah on earth.</a:t>
            </a:r>
          </a:p>
          <a:p>
            <a:pPr lvl="1">
              <a:buNone/>
            </a:pPr>
            <a:r>
              <a:rPr lang="en-PH" sz="2000" b="1" dirty="0" smtClean="0"/>
              <a:t>	</a:t>
            </a:r>
            <a:endParaRPr lang="en-PH" sz="2000" dirty="0" smtClean="0"/>
          </a:p>
          <a:p>
            <a:pPr lvl="0"/>
            <a:r>
              <a:rPr lang="en-PH" sz="2400" dirty="0" smtClean="0"/>
              <a:t> The Qur'an does not blame woman for the "fall of man," nor does it view pregnancy and childbirth as punishments for "eating from the forbidden tree."On the contrary, the Qur'an depicts Adam and Eve as </a:t>
            </a:r>
            <a:r>
              <a:rPr lang="en-PH" sz="2400" b="1" dirty="0" smtClean="0"/>
              <a:t>equally responsible for their sin in the garden </a:t>
            </a:r>
            <a:r>
              <a:rPr lang="en-PH" sz="2400" dirty="0" smtClean="0"/>
              <a:t>, never singling out Eve for blame. </a:t>
            </a:r>
            <a:endParaRPr lang="en-PH"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Economic aspect</a:t>
            </a:r>
            <a:endParaRPr lang="en-PH" dirty="0"/>
          </a:p>
        </p:txBody>
      </p:sp>
      <p:sp>
        <p:nvSpPr>
          <p:cNvPr id="3" name="Content Placeholder 2"/>
          <p:cNvSpPr>
            <a:spLocks noGrp="1"/>
          </p:cNvSpPr>
          <p:nvPr>
            <p:ph idx="1"/>
          </p:nvPr>
        </p:nvSpPr>
        <p:spPr/>
        <p:txBody>
          <a:bodyPr>
            <a:normAutofit/>
          </a:bodyPr>
          <a:lstStyle/>
          <a:p>
            <a:pPr lvl="0"/>
            <a:r>
              <a:rPr lang="en-PH" sz="2200" dirty="0" smtClean="0"/>
              <a:t>The </a:t>
            </a:r>
            <a:r>
              <a:rPr lang="en-PH" sz="2200" dirty="0" err="1" smtClean="0"/>
              <a:t>Shari'ah</a:t>
            </a:r>
            <a:r>
              <a:rPr lang="en-PH" sz="2200" dirty="0" smtClean="0"/>
              <a:t> (Islamic Law) recognizes the full </a:t>
            </a:r>
            <a:r>
              <a:rPr lang="en-PH" sz="2200" b="1" dirty="0" smtClean="0"/>
              <a:t>property rights of women </a:t>
            </a:r>
            <a:r>
              <a:rPr lang="en-PH" sz="2200" dirty="0" smtClean="0"/>
              <a:t>before and after marriage. </a:t>
            </a:r>
          </a:p>
          <a:p>
            <a:pPr lvl="0">
              <a:buNone/>
            </a:pPr>
            <a:endParaRPr lang="en-PH" sz="2200" dirty="0" smtClean="0"/>
          </a:p>
          <a:p>
            <a:pPr lvl="0"/>
            <a:r>
              <a:rPr lang="en-PH" sz="2200" dirty="0" smtClean="0"/>
              <a:t>With regard to the</a:t>
            </a:r>
            <a:r>
              <a:rPr lang="en-PH" sz="2200" b="1" dirty="0" smtClean="0"/>
              <a:t> woman's right to seek employment </a:t>
            </a:r>
            <a:r>
              <a:rPr lang="en-PH" sz="2200" dirty="0" smtClean="0"/>
              <a:t>, it should be stated first that Islam regards her role in society as a mother and a wife as her most sacred and essential one.</a:t>
            </a:r>
          </a:p>
          <a:p>
            <a:pPr lvl="0">
              <a:buNone/>
            </a:pPr>
            <a:endParaRPr lang="en-PH" sz="2200" dirty="0" smtClean="0"/>
          </a:p>
          <a:p>
            <a:pPr lvl="1">
              <a:buNone/>
            </a:pPr>
            <a:r>
              <a:rPr lang="en-PH" sz="2200" dirty="0" smtClean="0"/>
              <a:t>	There is no decree in Islam that forbids women from seeking employment whenever there is a necessity for it</a:t>
            </a:r>
          </a:p>
          <a:p>
            <a:endParaRPr lang="en-P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Social aspect</a:t>
            </a:r>
            <a:endParaRPr lang="en-PH" dirty="0"/>
          </a:p>
        </p:txBody>
      </p:sp>
      <p:sp>
        <p:nvSpPr>
          <p:cNvPr id="3" name="Content Placeholder 2"/>
          <p:cNvSpPr>
            <a:spLocks noGrp="1"/>
          </p:cNvSpPr>
          <p:nvPr>
            <p:ph idx="1"/>
          </p:nvPr>
        </p:nvSpPr>
        <p:spPr>
          <a:xfrm>
            <a:off x="457200" y="1371600"/>
            <a:ext cx="7467600" cy="5486400"/>
          </a:xfrm>
        </p:spPr>
        <p:txBody>
          <a:bodyPr>
            <a:normAutofit fontScale="77500" lnSpcReduction="20000"/>
          </a:bodyPr>
          <a:lstStyle/>
          <a:p>
            <a:pPr lvl="0"/>
            <a:r>
              <a:rPr lang="en-PH" sz="2900" dirty="0" smtClean="0"/>
              <a:t>Islam places importance in the woman’s role a daughter, wife and mother. </a:t>
            </a:r>
          </a:p>
          <a:p>
            <a:pPr lvl="0"/>
            <a:endParaRPr lang="en-PH" sz="2900" dirty="0" smtClean="0"/>
          </a:p>
          <a:p>
            <a:pPr lvl="0"/>
            <a:r>
              <a:rPr lang="en-PH" sz="2900" dirty="0" smtClean="0"/>
              <a:t>Marriage in Islam is based on</a:t>
            </a:r>
            <a:r>
              <a:rPr lang="en-PH" sz="2900" b="1" dirty="0" smtClean="0"/>
              <a:t> mutual peace, love and compassion</a:t>
            </a:r>
            <a:r>
              <a:rPr lang="en-PH" sz="2900" dirty="0" smtClean="0"/>
              <a:t>, and not the mere satisfying of human sexual desire.</a:t>
            </a:r>
          </a:p>
          <a:p>
            <a:pPr lvl="0">
              <a:buNone/>
            </a:pPr>
            <a:endParaRPr lang="en-PH" sz="2900" dirty="0" smtClean="0"/>
          </a:p>
          <a:p>
            <a:pPr lvl="0"/>
            <a:r>
              <a:rPr lang="en-PH" sz="2900" dirty="0" smtClean="0"/>
              <a:t>The female has the </a:t>
            </a:r>
            <a:r>
              <a:rPr lang="en-PH" sz="2900" b="1" dirty="0" smtClean="0"/>
              <a:t>right to accept or reject marriage proposals.</a:t>
            </a:r>
            <a:r>
              <a:rPr lang="en-PH" sz="2900" dirty="0" smtClean="0"/>
              <a:t> </a:t>
            </a:r>
          </a:p>
          <a:p>
            <a:pPr lvl="0">
              <a:buNone/>
            </a:pPr>
            <a:endParaRPr lang="en-PH" sz="2900" dirty="0" smtClean="0"/>
          </a:p>
          <a:p>
            <a:pPr lvl="0"/>
            <a:r>
              <a:rPr lang="en-PH" sz="2900" dirty="0" smtClean="0"/>
              <a:t>The husband is responsible for the</a:t>
            </a:r>
            <a:r>
              <a:rPr lang="en-PH" sz="2900" b="1" dirty="0" smtClean="0"/>
              <a:t> maintenance, protection and overall leadership </a:t>
            </a:r>
            <a:r>
              <a:rPr lang="en-PH" sz="2900" dirty="0" smtClean="0"/>
              <a:t>(</a:t>
            </a:r>
            <a:r>
              <a:rPr lang="en-PH" sz="2900" dirty="0" err="1" smtClean="0"/>
              <a:t>qiwamah</a:t>
            </a:r>
            <a:r>
              <a:rPr lang="en-PH" sz="2900" dirty="0" smtClean="0"/>
              <a:t>) of the family, within the framework of consultation and kindness. The mutuality and complementary of husband and wife does not mean "subservience" by either party to the other.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Social aspect</a:t>
            </a:r>
            <a:endParaRPr lang="en-PH" dirty="0"/>
          </a:p>
        </p:txBody>
      </p:sp>
      <p:sp>
        <p:nvSpPr>
          <p:cNvPr id="3" name="Content Placeholder 2"/>
          <p:cNvSpPr>
            <a:spLocks noGrp="1"/>
          </p:cNvSpPr>
          <p:nvPr>
            <p:ph idx="1"/>
          </p:nvPr>
        </p:nvSpPr>
        <p:spPr/>
        <p:txBody>
          <a:bodyPr>
            <a:normAutofit/>
          </a:bodyPr>
          <a:lstStyle/>
          <a:p>
            <a:pPr lvl="0"/>
            <a:r>
              <a:rPr lang="en-PH" dirty="0" smtClean="0"/>
              <a:t>Should </a:t>
            </a:r>
            <a:r>
              <a:rPr lang="en-PH" b="1" dirty="0" smtClean="0"/>
              <a:t>marital </a:t>
            </a:r>
            <a:r>
              <a:rPr lang="en-PH" b="1" dirty="0" smtClean="0"/>
              <a:t>disputes </a:t>
            </a:r>
            <a:r>
              <a:rPr lang="en-PH" dirty="0" smtClean="0"/>
              <a:t>arise, the Quran encourages couples to resolve them privately in a spirit of fairness and probity. Priority for the </a:t>
            </a:r>
            <a:r>
              <a:rPr lang="en-PH" b="1" dirty="0" smtClean="0"/>
              <a:t>custody </a:t>
            </a:r>
            <a:r>
              <a:rPr lang="en-PH" dirty="0" smtClean="0"/>
              <a:t>of young children (up to the age of about seven) is given </a:t>
            </a:r>
            <a:r>
              <a:rPr lang="en-PH" b="1" dirty="0" smtClean="0"/>
              <a:t>to the mother. </a:t>
            </a:r>
          </a:p>
          <a:p>
            <a:pPr lvl="0">
              <a:buNone/>
            </a:pPr>
            <a:endParaRPr lang="en-PH" dirty="0" smtClean="0"/>
          </a:p>
          <a:p>
            <a:pPr lvl="1"/>
            <a:r>
              <a:rPr lang="en-PH" dirty="0" smtClean="0"/>
              <a:t>A child later may choose the mother or father as his or her custodian. Custody questions are to be settled in a manner that balances the interests of both parents and the well-being of the child.</a:t>
            </a:r>
          </a:p>
          <a:p>
            <a:endParaRPr lang="en-P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Social aspect</a:t>
            </a:r>
            <a:endParaRPr lang="en-PH" dirty="0"/>
          </a:p>
        </p:txBody>
      </p:sp>
      <p:sp>
        <p:nvSpPr>
          <p:cNvPr id="3" name="Content Placeholder 2"/>
          <p:cNvSpPr>
            <a:spLocks noGrp="1"/>
          </p:cNvSpPr>
          <p:nvPr>
            <p:ph idx="1"/>
          </p:nvPr>
        </p:nvSpPr>
        <p:spPr/>
        <p:txBody>
          <a:bodyPr/>
          <a:lstStyle/>
          <a:p>
            <a:r>
              <a:rPr lang="en-PH" dirty="0" smtClean="0"/>
              <a:t>Marriage and Polygamy</a:t>
            </a:r>
          </a:p>
          <a:p>
            <a:pPr lvl="1"/>
            <a:r>
              <a:rPr lang="en-PH" dirty="0" smtClean="0"/>
              <a:t>It is not encouraged by Islam</a:t>
            </a:r>
          </a:p>
          <a:p>
            <a:pPr lvl="1"/>
            <a:r>
              <a:rPr lang="en-PH" dirty="0" smtClean="0"/>
              <a:t>Men can choose to remain monogamous</a:t>
            </a:r>
          </a:p>
          <a:p>
            <a:pPr lvl="1"/>
            <a:r>
              <a:rPr lang="en-PH" dirty="0" smtClean="0"/>
              <a:t>The man can only marry another with the consent of the original or other wives</a:t>
            </a:r>
          </a:p>
          <a:p>
            <a:pPr lvl="2"/>
            <a:r>
              <a:rPr lang="en-PH" dirty="0" smtClean="0"/>
              <a:t>Polygamy can be allowed only in some circumstances</a:t>
            </a:r>
          </a:p>
          <a:p>
            <a:pPr lvl="2"/>
            <a:r>
              <a:rPr lang="en-PH" dirty="0" smtClean="0"/>
              <a:t>A woman can ask her husband in her marriage contract to remain monogamous</a:t>
            </a:r>
          </a:p>
          <a:p>
            <a:pPr lvl="2"/>
            <a:r>
              <a:rPr lang="en-PH" dirty="0" smtClean="0"/>
              <a:t>If the initial condition is violated, it can be a ground for divorce</a:t>
            </a:r>
            <a:endParaRPr lang="en-P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Political aspect</a:t>
            </a:r>
            <a:endParaRPr lang="en-PH" dirty="0"/>
          </a:p>
        </p:txBody>
      </p:sp>
      <p:sp>
        <p:nvSpPr>
          <p:cNvPr id="3" name="Content Placeholder 2"/>
          <p:cNvSpPr>
            <a:spLocks noGrp="1"/>
          </p:cNvSpPr>
          <p:nvPr>
            <p:ph idx="1"/>
          </p:nvPr>
        </p:nvSpPr>
        <p:spPr/>
        <p:txBody>
          <a:bodyPr/>
          <a:lstStyle/>
          <a:p>
            <a:pPr>
              <a:buFont typeface="Wingdings" pitchFamily="-112" charset="2"/>
              <a:buNone/>
            </a:pPr>
            <a:r>
              <a:rPr lang="en-US" sz="3200" dirty="0" smtClean="0"/>
              <a:t>Eligibility in Public Office</a:t>
            </a:r>
          </a:p>
          <a:p>
            <a:r>
              <a:rPr lang="en-US" i="1" dirty="0" smtClean="0"/>
              <a:t>Wilayah </a:t>
            </a:r>
            <a:r>
              <a:rPr lang="en-US" i="1" dirty="0" err="1" smtClean="0"/>
              <a:t>khassah</a:t>
            </a:r>
            <a:r>
              <a:rPr lang="en-US" dirty="0" smtClean="0"/>
              <a:t> and </a:t>
            </a:r>
            <a:r>
              <a:rPr lang="en-US" i="1" dirty="0" err="1" smtClean="0"/>
              <a:t>wilayah</a:t>
            </a:r>
            <a:r>
              <a:rPr lang="en-US" i="1" dirty="0" smtClean="0"/>
              <a:t> ‘</a:t>
            </a:r>
            <a:r>
              <a:rPr lang="en-US" i="1" dirty="0" err="1" smtClean="0"/>
              <a:t>ammah</a:t>
            </a:r>
            <a:endParaRPr lang="en-US" i="1" dirty="0" smtClean="0"/>
          </a:p>
          <a:p>
            <a:r>
              <a:rPr lang="en-US" dirty="0" smtClean="0"/>
              <a:t>Men as </a:t>
            </a:r>
            <a:r>
              <a:rPr lang="en-US" i="1" dirty="0" err="1" smtClean="0"/>
              <a:t>qawwamun</a:t>
            </a:r>
            <a:r>
              <a:rPr lang="en-US" dirty="0" smtClean="0"/>
              <a:t> over women</a:t>
            </a:r>
          </a:p>
          <a:p>
            <a:r>
              <a:rPr lang="en-US" i="1" dirty="0" smtClean="0"/>
              <a:t>Ayah al-</a:t>
            </a:r>
            <a:r>
              <a:rPr lang="en-US" i="1" dirty="0" err="1" smtClean="0"/>
              <a:t>Mudayanah</a:t>
            </a:r>
            <a:r>
              <a:rPr lang="en-US" i="1" dirty="0" smtClean="0"/>
              <a:t> </a:t>
            </a:r>
            <a:r>
              <a:rPr lang="en-US" dirty="0" smtClean="0"/>
              <a:t>on the two-women witness equivalent to one-man testimony</a:t>
            </a:r>
          </a:p>
          <a:p>
            <a:r>
              <a:rPr lang="en-US" dirty="0" smtClean="0"/>
              <a:t>Testimony in </a:t>
            </a:r>
            <a:r>
              <a:rPr lang="en-US" i="1" dirty="0" err="1" smtClean="0"/>
              <a:t>li’an</a:t>
            </a:r>
            <a:endParaRPr lang="en-US" i="1" dirty="0" smtClean="0"/>
          </a:p>
          <a:p>
            <a:r>
              <a:rPr lang="en-US" dirty="0" smtClean="0"/>
              <a:t>Exercise of one’s profession</a:t>
            </a:r>
          </a:p>
          <a:p>
            <a:r>
              <a:rPr lang="en-US" dirty="0" smtClean="0"/>
              <a:t>Women as judges</a:t>
            </a:r>
          </a:p>
          <a:p>
            <a:r>
              <a:rPr lang="en-US" dirty="0" smtClean="0"/>
              <a:t>Can women be heads of states?</a:t>
            </a:r>
          </a:p>
          <a:p>
            <a:endParaRPr lang="en-P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POLITICAL ASPECT</a:t>
            </a:r>
            <a:endParaRPr lang="en-PH" dirty="0"/>
          </a:p>
        </p:txBody>
      </p:sp>
      <p:sp>
        <p:nvSpPr>
          <p:cNvPr id="3" name="Content Placeholder 2"/>
          <p:cNvSpPr>
            <a:spLocks noGrp="1"/>
          </p:cNvSpPr>
          <p:nvPr>
            <p:ph idx="1"/>
          </p:nvPr>
        </p:nvSpPr>
        <p:spPr>
          <a:xfrm>
            <a:off x="381000" y="1524000"/>
            <a:ext cx="7162800" cy="4846320"/>
          </a:xfrm>
        </p:spPr>
        <p:txBody>
          <a:bodyPr>
            <a:normAutofit fontScale="92500" lnSpcReduction="10000"/>
          </a:bodyPr>
          <a:lstStyle/>
          <a:p>
            <a:pPr lvl="0"/>
            <a:r>
              <a:rPr lang="en-PH" sz="2200" dirty="0" smtClean="0"/>
              <a:t>The </a:t>
            </a:r>
            <a:r>
              <a:rPr lang="en-PH" sz="2200" b="1" dirty="0" smtClean="0"/>
              <a:t>general rule in social and political life is participation and collaboration </a:t>
            </a:r>
            <a:r>
              <a:rPr lang="en-PH" sz="2200" dirty="0" smtClean="0"/>
              <a:t>of males and females in public affairs.</a:t>
            </a:r>
          </a:p>
          <a:p>
            <a:pPr lvl="1">
              <a:buNone/>
            </a:pPr>
            <a:endParaRPr lang="en-PH" sz="2200" b="1" dirty="0" smtClean="0"/>
          </a:p>
          <a:p>
            <a:pPr lvl="1">
              <a:buNone/>
            </a:pPr>
            <a:r>
              <a:rPr lang="en-PH" sz="2200" b="1" dirty="0" smtClean="0"/>
              <a:t>	The believers, men and women, are protectors, one of another: they enjoin what is just and forbid what is evil: they observe regular prayers, practice regular charity, and obey Allah and His apostle. On them will Allah pour His mercy: for Allah is Exalted in power, Wise. (Qur'an 9:7)</a:t>
            </a:r>
          </a:p>
          <a:p>
            <a:pPr lvl="1">
              <a:buNone/>
            </a:pPr>
            <a:endParaRPr lang="en-PH" sz="2200" dirty="0" smtClean="0"/>
          </a:p>
          <a:p>
            <a:pPr lvl="0"/>
            <a:r>
              <a:rPr lang="en-PH" sz="2200" dirty="0" smtClean="0"/>
              <a:t>There is </a:t>
            </a:r>
            <a:r>
              <a:rPr lang="en-PH" sz="2200" b="1" dirty="0" smtClean="0"/>
              <a:t>evidence of participation </a:t>
            </a:r>
            <a:r>
              <a:rPr lang="en-PH" sz="2200" dirty="0" smtClean="0"/>
              <a:t>by Muslim women in the choice of rulers, in public issues, in lawmaking, in a administrative positions, in scholarship and teaching, and even in the battlefield. </a:t>
            </a:r>
          </a:p>
          <a:p>
            <a:endParaRPr lang="en-P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Importance of Cultural relativism</a:t>
            </a:r>
            <a:endParaRPr lang="en-PH" dirty="0"/>
          </a:p>
        </p:txBody>
      </p:sp>
      <p:sp>
        <p:nvSpPr>
          <p:cNvPr id="3" name="Content Placeholder 2"/>
          <p:cNvSpPr>
            <a:spLocks noGrp="1"/>
          </p:cNvSpPr>
          <p:nvPr>
            <p:ph idx="1"/>
          </p:nvPr>
        </p:nvSpPr>
        <p:spPr/>
        <p:txBody>
          <a:bodyPr>
            <a:normAutofit lnSpcReduction="10000"/>
          </a:bodyPr>
          <a:lstStyle/>
          <a:p>
            <a:r>
              <a:rPr lang="en-PH" sz="2200" dirty="0" smtClean="0"/>
              <a:t>While principles of Islam exist, one cannot negate the existence of various cultures</a:t>
            </a:r>
          </a:p>
          <a:p>
            <a:pPr>
              <a:buNone/>
            </a:pPr>
            <a:endParaRPr lang="en-PH" sz="2200" dirty="0" smtClean="0"/>
          </a:p>
          <a:p>
            <a:r>
              <a:rPr lang="en-PH" sz="2200" dirty="0" smtClean="0"/>
              <a:t>How the </a:t>
            </a:r>
            <a:r>
              <a:rPr lang="en-PH" sz="2200" dirty="0" err="1" smtClean="0"/>
              <a:t>Qu’ran</a:t>
            </a:r>
            <a:r>
              <a:rPr lang="en-PH" sz="2200" dirty="0" smtClean="0"/>
              <a:t> and the </a:t>
            </a:r>
            <a:r>
              <a:rPr lang="en-PH" sz="2200" dirty="0" err="1" smtClean="0"/>
              <a:t>Shari’a</a:t>
            </a:r>
            <a:r>
              <a:rPr lang="en-PH" sz="2200" dirty="0" smtClean="0"/>
              <a:t> law is interpreted can be different in the Arab world and the Southeast Asia region</a:t>
            </a:r>
          </a:p>
          <a:p>
            <a:pPr>
              <a:buNone/>
            </a:pPr>
            <a:endParaRPr lang="en-PH" sz="2200" dirty="0" smtClean="0"/>
          </a:p>
          <a:p>
            <a:r>
              <a:rPr lang="en-PH" sz="2200" dirty="0" smtClean="0"/>
              <a:t>The Philippine context</a:t>
            </a:r>
          </a:p>
          <a:p>
            <a:pPr lvl="1"/>
            <a:r>
              <a:rPr lang="en-PH" sz="2200" dirty="0" smtClean="0"/>
              <a:t>It embraces the universality of human rights thus including women</a:t>
            </a:r>
          </a:p>
          <a:p>
            <a:pPr lvl="1"/>
            <a:r>
              <a:rPr lang="en-PH" sz="2200" dirty="0" smtClean="0"/>
              <a:t>Women empowered in the public sphere, able to participate in social and political life and develop themselves.</a:t>
            </a:r>
          </a:p>
          <a:p>
            <a:pPr lvl="1">
              <a:buNone/>
            </a:pPr>
            <a:endParaRPr lang="en-PH"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conclusion</a:t>
            </a:r>
            <a:endParaRPr lang="en-PH" dirty="0"/>
          </a:p>
        </p:txBody>
      </p:sp>
      <p:sp>
        <p:nvSpPr>
          <p:cNvPr id="3" name="Content Placeholder 2"/>
          <p:cNvSpPr>
            <a:spLocks noGrp="1"/>
          </p:cNvSpPr>
          <p:nvPr>
            <p:ph idx="1"/>
          </p:nvPr>
        </p:nvSpPr>
        <p:spPr/>
        <p:txBody>
          <a:bodyPr>
            <a:normAutofit/>
          </a:bodyPr>
          <a:lstStyle/>
          <a:p>
            <a:r>
              <a:rPr lang="en-PH" dirty="0" smtClean="0"/>
              <a:t>Gender equality based on western concepts and models</a:t>
            </a:r>
          </a:p>
          <a:p>
            <a:pPr>
              <a:buNone/>
            </a:pPr>
            <a:endParaRPr lang="en-PH" dirty="0" smtClean="0"/>
          </a:p>
          <a:p>
            <a:r>
              <a:rPr lang="en-PH" dirty="0" smtClean="0"/>
              <a:t>Media portrays Muslim women as oppressed and passive</a:t>
            </a:r>
          </a:p>
          <a:p>
            <a:pPr>
              <a:buNone/>
            </a:pPr>
            <a:endParaRPr lang="en-PH" dirty="0" smtClean="0"/>
          </a:p>
          <a:p>
            <a:pPr marL="512064" lvl="2" indent="-274320">
              <a:spcBef>
                <a:spcPts val="600"/>
              </a:spcBef>
              <a:buClr>
                <a:schemeClr val="tx2"/>
              </a:buClr>
              <a:buSzPct val="73000"/>
              <a:buFont typeface="Wingdings 2"/>
              <a:buChar char=""/>
            </a:pPr>
            <a:r>
              <a:rPr lang="en-PH" dirty="0" smtClean="0"/>
              <a:t>Tendency to focus on the public sphere; disregarding the importance of woman in the private sphere, that is her home</a:t>
            </a:r>
          </a:p>
          <a:p>
            <a:endParaRPr lang="en-PH" dirty="0" smtClean="0"/>
          </a:p>
          <a:p>
            <a:endParaRPr lang="en-PH"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457200" y="228600"/>
            <a:ext cx="7239000" cy="1143000"/>
          </a:xfrm>
        </p:spPr>
        <p:txBody>
          <a:bodyPr>
            <a:normAutofit/>
          </a:bodyPr>
          <a:lstStyle/>
          <a:p>
            <a:r>
              <a:rPr lang="fr-CA" dirty="0" err="1" smtClean="0">
                <a:solidFill>
                  <a:schemeClr val="bg1"/>
                </a:solidFill>
              </a:rPr>
              <a:t>Outline</a:t>
            </a:r>
            <a:r>
              <a:rPr lang="fr-CA" dirty="0" smtClean="0">
                <a:solidFill>
                  <a:schemeClr val="bg1"/>
                </a:solidFill>
              </a:rPr>
              <a:t> of </a:t>
            </a:r>
            <a:r>
              <a:rPr lang="fr-CA" dirty="0" err="1" smtClean="0">
                <a:solidFill>
                  <a:schemeClr val="bg1"/>
                </a:solidFill>
              </a:rPr>
              <a:t>presentation</a:t>
            </a:r>
            <a:endParaRPr lang="fr-FR" dirty="0" smtClean="0">
              <a:solidFill>
                <a:schemeClr val="bg1"/>
              </a:solidFill>
            </a:endParaRPr>
          </a:p>
        </p:txBody>
      </p:sp>
      <p:sp>
        <p:nvSpPr>
          <p:cNvPr id="3" name="Espace réservé du contenu 2"/>
          <p:cNvSpPr>
            <a:spLocks noGrp="1"/>
          </p:cNvSpPr>
          <p:nvPr>
            <p:ph idx="1"/>
          </p:nvPr>
        </p:nvSpPr>
        <p:spPr>
          <a:xfrm>
            <a:off x="228600" y="2057400"/>
            <a:ext cx="7772400" cy="4125913"/>
          </a:xfrm>
        </p:spPr>
        <p:txBody>
          <a:bodyPr rtlCol="0">
            <a:normAutofit/>
          </a:bodyPr>
          <a:lstStyle/>
          <a:p>
            <a:pPr fontAlgn="auto">
              <a:spcAft>
                <a:spcPts val="0"/>
              </a:spcAft>
              <a:buFont typeface="Arial" pitchFamily="34" charset="0"/>
              <a:buChar char="•"/>
              <a:defRPr/>
            </a:pPr>
            <a:r>
              <a:rPr lang="fr-FR" sz="2400" dirty="0" err="1" smtClean="0">
                <a:latin typeface="+mj-lt"/>
              </a:rPr>
              <a:t>Overview</a:t>
            </a:r>
            <a:r>
              <a:rPr lang="fr-FR" sz="2400" dirty="0" smtClean="0">
                <a:latin typeface="+mj-lt"/>
              </a:rPr>
              <a:t>: </a:t>
            </a:r>
            <a:r>
              <a:rPr lang="fr-FR" sz="2400" dirty="0" err="1" smtClean="0">
                <a:latin typeface="+mj-lt"/>
              </a:rPr>
              <a:t>Gender</a:t>
            </a:r>
            <a:r>
              <a:rPr lang="fr-FR" sz="2400" dirty="0" smtClean="0">
                <a:latin typeface="+mj-lt"/>
              </a:rPr>
              <a:t> Justice in Islam </a:t>
            </a:r>
          </a:p>
          <a:p>
            <a:pPr fontAlgn="auto">
              <a:spcAft>
                <a:spcPts val="0"/>
              </a:spcAft>
              <a:buNone/>
              <a:defRPr/>
            </a:pPr>
            <a:endParaRPr lang="fr-FR" sz="2400" dirty="0" smtClean="0">
              <a:latin typeface="+mj-lt"/>
            </a:endParaRPr>
          </a:p>
          <a:p>
            <a:pPr fontAlgn="auto">
              <a:spcAft>
                <a:spcPts val="0"/>
              </a:spcAft>
              <a:buFont typeface="Arial" pitchFamily="34" charset="0"/>
              <a:buChar char="•"/>
              <a:defRPr/>
            </a:pPr>
            <a:r>
              <a:rPr lang="fr-FR" sz="2400" dirty="0" smtClean="0">
                <a:latin typeface="+mj-lt"/>
              </a:rPr>
              <a:t>The </a:t>
            </a:r>
            <a:r>
              <a:rPr lang="fr-FR" sz="2400" dirty="0" err="1" smtClean="0">
                <a:latin typeface="+mj-lt"/>
              </a:rPr>
              <a:t>status</a:t>
            </a:r>
            <a:r>
              <a:rPr lang="fr-FR" sz="2400" dirty="0" smtClean="0">
                <a:latin typeface="+mj-lt"/>
              </a:rPr>
              <a:t> of </a:t>
            </a:r>
            <a:r>
              <a:rPr lang="fr-FR" sz="2400" dirty="0" err="1" smtClean="0">
                <a:latin typeface="+mj-lt"/>
              </a:rPr>
              <a:t>Muslim</a:t>
            </a:r>
            <a:r>
              <a:rPr lang="fr-FR" sz="2400" dirty="0" smtClean="0">
                <a:latin typeface="+mj-lt"/>
              </a:rPr>
              <a:t> </a:t>
            </a:r>
            <a:r>
              <a:rPr lang="fr-FR" sz="2400" dirty="0" err="1" smtClean="0">
                <a:latin typeface="+mj-lt"/>
              </a:rPr>
              <a:t>Women</a:t>
            </a:r>
            <a:endParaRPr lang="fr-FR" sz="2400" dirty="0" smtClean="0">
              <a:latin typeface="+mj-lt"/>
            </a:endParaRPr>
          </a:p>
          <a:p>
            <a:pPr lvl="1">
              <a:buFont typeface="Arial" pitchFamily="34" charset="0"/>
              <a:buChar char="•"/>
              <a:defRPr/>
            </a:pPr>
            <a:r>
              <a:rPr lang="fr-FR" sz="2100" dirty="0" err="1" smtClean="0">
                <a:latin typeface="+mj-lt"/>
              </a:rPr>
              <a:t>Misconceptions</a:t>
            </a:r>
            <a:endParaRPr lang="fr-FR" sz="2100" dirty="0" smtClean="0">
              <a:latin typeface="+mj-lt"/>
            </a:endParaRPr>
          </a:p>
          <a:p>
            <a:pPr fontAlgn="auto">
              <a:spcAft>
                <a:spcPts val="0"/>
              </a:spcAft>
              <a:buFont typeface="Arial" pitchFamily="34" charset="0"/>
              <a:buChar char="•"/>
              <a:defRPr/>
            </a:pPr>
            <a:endParaRPr lang="fr-FR" dirty="0" smtClean="0">
              <a:latin typeface="+mj-lt"/>
            </a:endParaRPr>
          </a:p>
          <a:p>
            <a:pPr fontAlgn="auto">
              <a:spcAft>
                <a:spcPts val="0"/>
              </a:spcAft>
              <a:buFont typeface="Arial" pitchFamily="34" charset="0"/>
              <a:buChar char="•"/>
              <a:defRPr/>
            </a:pPr>
            <a:r>
              <a:rPr lang="fr-FR" sz="2400" dirty="0" err="1" smtClean="0">
                <a:latin typeface="+mj-lt"/>
              </a:rPr>
              <a:t>Understanding</a:t>
            </a:r>
            <a:r>
              <a:rPr lang="fr-FR" sz="2400" dirty="0" smtClean="0">
                <a:latin typeface="+mj-lt"/>
              </a:rPr>
              <a:t> the </a:t>
            </a:r>
            <a:r>
              <a:rPr lang="fr-FR" sz="2400" dirty="0" err="1" smtClean="0">
                <a:latin typeface="+mj-lt"/>
              </a:rPr>
              <a:t>Muslim</a:t>
            </a:r>
            <a:r>
              <a:rPr lang="fr-FR" sz="2400" dirty="0" smtClean="0">
                <a:latin typeface="+mj-lt"/>
              </a:rPr>
              <a:t> </a:t>
            </a:r>
            <a:r>
              <a:rPr lang="fr-FR" sz="2400" dirty="0" err="1" smtClean="0">
                <a:latin typeface="+mj-lt"/>
              </a:rPr>
              <a:t>Woman</a:t>
            </a:r>
            <a:endParaRPr lang="fr-FR" sz="2400" dirty="0" smtClean="0">
              <a:latin typeface="+mj-lt"/>
            </a:endParaRPr>
          </a:p>
          <a:p>
            <a:pPr lvl="1" fontAlgn="auto">
              <a:spcAft>
                <a:spcPts val="0"/>
              </a:spcAft>
              <a:buFont typeface="Arial" pitchFamily="34" charset="0"/>
              <a:buChar char="•"/>
              <a:defRPr/>
            </a:pPr>
            <a:r>
              <a:rPr lang="fr-FR" sz="2000" dirty="0" smtClean="0">
                <a:latin typeface="+mj-lt"/>
              </a:rPr>
              <a:t>Spiritual Aspect</a:t>
            </a:r>
          </a:p>
          <a:p>
            <a:pPr lvl="1" fontAlgn="auto">
              <a:spcAft>
                <a:spcPts val="0"/>
              </a:spcAft>
              <a:buFont typeface="Arial" pitchFamily="34" charset="0"/>
              <a:buChar char="•"/>
              <a:defRPr/>
            </a:pPr>
            <a:r>
              <a:rPr lang="fr-FR" sz="2000" dirty="0" err="1" smtClean="0">
                <a:latin typeface="+mj-lt"/>
              </a:rPr>
              <a:t>Economic</a:t>
            </a:r>
            <a:r>
              <a:rPr lang="fr-FR" sz="2000" dirty="0" smtClean="0">
                <a:latin typeface="+mj-lt"/>
              </a:rPr>
              <a:t> Aspect</a:t>
            </a:r>
          </a:p>
          <a:p>
            <a:pPr lvl="1" fontAlgn="auto">
              <a:spcAft>
                <a:spcPts val="0"/>
              </a:spcAft>
              <a:buFont typeface="Arial" pitchFamily="34" charset="0"/>
              <a:buChar char="•"/>
              <a:defRPr/>
            </a:pPr>
            <a:r>
              <a:rPr lang="fr-FR" sz="2000" dirty="0" smtClean="0">
                <a:latin typeface="+mj-lt"/>
              </a:rPr>
              <a:t>Social Aspect</a:t>
            </a:r>
          </a:p>
          <a:p>
            <a:pPr lvl="1" fontAlgn="auto">
              <a:spcAft>
                <a:spcPts val="0"/>
              </a:spcAft>
              <a:buFont typeface="Arial" pitchFamily="34" charset="0"/>
              <a:buChar char="•"/>
              <a:defRPr/>
            </a:pPr>
            <a:r>
              <a:rPr lang="fr-FR" sz="2000" dirty="0" err="1" smtClean="0">
                <a:latin typeface="+mj-lt"/>
              </a:rPr>
              <a:t>Political</a:t>
            </a:r>
            <a:r>
              <a:rPr lang="fr-FR" sz="2000" dirty="0" smtClean="0">
                <a:latin typeface="+mj-lt"/>
              </a:rPr>
              <a:t> Aspect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conclusion</a:t>
            </a:r>
            <a:endParaRPr lang="en-PH" dirty="0"/>
          </a:p>
        </p:txBody>
      </p:sp>
      <p:sp>
        <p:nvSpPr>
          <p:cNvPr id="3" name="Content Placeholder 2"/>
          <p:cNvSpPr>
            <a:spLocks noGrp="1"/>
          </p:cNvSpPr>
          <p:nvPr>
            <p:ph idx="1"/>
          </p:nvPr>
        </p:nvSpPr>
        <p:spPr/>
        <p:txBody>
          <a:bodyPr>
            <a:normAutofit/>
          </a:bodyPr>
          <a:lstStyle/>
          <a:p>
            <a:r>
              <a:rPr lang="en-PH" sz="2200" dirty="0" smtClean="0"/>
              <a:t>This may provide a distorted view of Muslim women and their ability to exercise their rights</a:t>
            </a:r>
          </a:p>
          <a:p>
            <a:pPr lvl="1"/>
            <a:r>
              <a:rPr lang="en-PH" sz="2200" dirty="0" smtClean="0"/>
              <a:t>A negative image of Muslim women exists- “oppressed”</a:t>
            </a:r>
          </a:p>
          <a:p>
            <a:pPr lvl="1">
              <a:buNone/>
            </a:pPr>
            <a:endParaRPr lang="en-PH" sz="2200" dirty="0" smtClean="0"/>
          </a:p>
          <a:p>
            <a:pPr marL="274320" lvl="1" indent="-274320">
              <a:spcBef>
                <a:spcPts val="600"/>
              </a:spcBef>
              <a:buClr>
                <a:schemeClr val="tx2"/>
              </a:buClr>
              <a:buSzPct val="73000"/>
              <a:buFont typeface="Wingdings 2"/>
              <a:buChar char=""/>
            </a:pPr>
            <a:r>
              <a:rPr lang="en-PH" sz="2200" b="1" dirty="0" smtClean="0"/>
              <a:t>There is a need to break these misconceptions and realize that the principles of Islam seeks what is good for both man and woman, emphasizing their importance in the roles they play as well as the importance of preserving their dignity and rights as human beings.</a:t>
            </a:r>
          </a:p>
          <a:p>
            <a:endParaRPr lang="en-PH" dirty="0" smtClean="0"/>
          </a:p>
          <a:p>
            <a:endParaRPr lang="en-PH"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References</a:t>
            </a:r>
            <a:endParaRPr lang="en-PH" dirty="0"/>
          </a:p>
        </p:txBody>
      </p:sp>
      <p:sp>
        <p:nvSpPr>
          <p:cNvPr id="3" name="Content Placeholder 2"/>
          <p:cNvSpPr>
            <a:spLocks noGrp="1"/>
          </p:cNvSpPr>
          <p:nvPr>
            <p:ph idx="1"/>
          </p:nvPr>
        </p:nvSpPr>
        <p:spPr/>
        <p:txBody>
          <a:bodyPr>
            <a:normAutofit fontScale="92500" lnSpcReduction="10000"/>
          </a:bodyPr>
          <a:lstStyle/>
          <a:p>
            <a:r>
              <a:rPr lang="en-PH" dirty="0" smtClean="0">
                <a:hlinkClick r:id="rId3"/>
              </a:rPr>
              <a:t> </a:t>
            </a:r>
            <a:r>
              <a:rPr lang="en-PH" sz="2800" dirty="0" smtClean="0">
                <a:latin typeface="Arial Narrow" pitchFamily="34" charset="0"/>
              </a:rPr>
              <a:t>Atty. </a:t>
            </a:r>
            <a:r>
              <a:rPr lang="en-PH" sz="2800" dirty="0" err="1" smtClean="0">
                <a:latin typeface="Arial Narrow" pitchFamily="34" charset="0"/>
              </a:rPr>
              <a:t>Laisa</a:t>
            </a:r>
            <a:r>
              <a:rPr lang="en-PH" sz="2800" dirty="0" smtClean="0">
                <a:latin typeface="Arial Narrow" pitchFamily="34" charset="0"/>
              </a:rPr>
              <a:t> </a:t>
            </a:r>
            <a:r>
              <a:rPr lang="en-PH" sz="2800" dirty="0" err="1" smtClean="0">
                <a:latin typeface="Arial Narrow" pitchFamily="34" charset="0"/>
              </a:rPr>
              <a:t>Masuhud</a:t>
            </a:r>
            <a:r>
              <a:rPr lang="en-PH" sz="2800" dirty="0" smtClean="0">
                <a:latin typeface="Arial Narrow" pitchFamily="34" charset="0"/>
              </a:rPr>
              <a:t> </a:t>
            </a:r>
            <a:r>
              <a:rPr lang="en-PH" sz="2800" dirty="0" err="1" smtClean="0">
                <a:latin typeface="Arial Narrow" pitchFamily="34" charset="0"/>
              </a:rPr>
              <a:t>Alamia</a:t>
            </a:r>
            <a:r>
              <a:rPr lang="en-PH" sz="2800" dirty="0" smtClean="0">
                <a:latin typeface="Arial Narrow" pitchFamily="34" charset="0"/>
              </a:rPr>
              <a:t>. </a:t>
            </a:r>
            <a:r>
              <a:rPr lang="en-PH" sz="2800" i="1" dirty="0" smtClean="0">
                <a:latin typeface="Arial Narrow" pitchFamily="34" charset="0"/>
              </a:rPr>
              <a:t>Gender Justice in </a:t>
            </a:r>
            <a:r>
              <a:rPr lang="en-PH" sz="2800" i="1" dirty="0" err="1" smtClean="0">
                <a:latin typeface="Arial Narrow" pitchFamily="34" charset="0"/>
              </a:rPr>
              <a:t>Islam</a:t>
            </a:r>
            <a:r>
              <a:rPr lang="en-PH" sz="2800" dirty="0" err="1" smtClean="0">
                <a:latin typeface="Arial Narrow" pitchFamily="34" charset="0"/>
              </a:rPr>
              <a:t>.Nisa</a:t>
            </a:r>
            <a:r>
              <a:rPr lang="en-PH" sz="2800" dirty="0" smtClean="0">
                <a:latin typeface="Arial Narrow" pitchFamily="34" charset="0"/>
              </a:rPr>
              <a:t> </a:t>
            </a:r>
            <a:r>
              <a:rPr lang="en-PH" sz="2800" dirty="0" err="1" smtClean="0">
                <a:latin typeface="Arial Narrow" pitchFamily="34" charset="0"/>
              </a:rPr>
              <a:t>Ul-Haqq</a:t>
            </a:r>
            <a:r>
              <a:rPr lang="en-PH" sz="2800" dirty="0" smtClean="0">
                <a:latin typeface="Arial Narrow" pitchFamily="34" charset="0"/>
              </a:rPr>
              <a:t> </a:t>
            </a:r>
            <a:r>
              <a:rPr lang="en-PH" sz="2800" dirty="0" err="1" smtClean="0">
                <a:latin typeface="Arial Narrow" pitchFamily="34" charset="0"/>
              </a:rPr>
              <a:t>Fi</a:t>
            </a:r>
            <a:r>
              <a:rPr lang="en-PH" sz="2800" dirty="0" smtClean="0">
                <a:latin typeface="Arial Narrow" pitchFamily="34" charset="0"/>
              </a:rPr>
              <a:t> </a:t>
            </a:r>
            <a:r>
              <a:rPr lang="en-PH" sz="2800" dirty="0" err="1" smtClean="0">
                <a:latin typeface="Arial Narrow" pitchFamily="34" charset="0"/>
              </a:rPr>
              <a:t>Bangsamoro</a:t>
            </a:r>
            <a:endParaRPr lang="en-PH" sz="2800" dirty="0" smtClean="0">
              <a:latin typeface="Arial Narrow" pitchFamily="34" charset="0"/>
            </a:endParaRPr>
          </a:p>
          <a:p>
            <a:endParaRPr lang="en-PH" sz="2800" dirty="0" smtClean="0">
              <a:latin typeface="Arial Narrow" pitchFamily="34" charset="0"/>
            </a:endParaRPr>
          </a:p>
          <a:p>
            <a:r>
              <a:rPr lang="en-US" sz="2800" dirty="0" err="1" smtClean="0">
                <a:latin typeface="Arial Narrow" pitchFamily="34" charset="0"/>
              </a:rPr>
              <a:t>Barra</a:t>
            </a:r>
            <a:r>
              <a:rPr lang="en-US" sz="2800" dirty="0" smtClean="0">
                <a:latin typeface="Arial Narrow" pitchFamily="34" charset="0"/>
              </a:rPr>
              <a:t>, </a:t>
            </a:r>
            <a:r>
              <a:rPr lang="en-US" sz="2800" dirty="0" err="1" smtClean="0">
                <a:latin typeface="Arial Narrow" pitchFamily="34" charset="0"/>
              </a:rPr>
              <a:t>Hamid</a:t>
            </a:r>
            <a:r>
              <a:rPr lang="en-US" sz="2800" dirty="0" smtClean="0">
                <a:latin typeface="Arial Narrow" pitchFamily="34" charset="0"/>
              </a:rPr>
              <a:t> </a:t>
            </a:r>
            <a:r>
              <a:rPr lang="en-US" sz="2800" dirty="0" err="1" smtClean="0">
                <a:latin typeface="Arial Narrow" pitchFamily="34" charset="0"/>
              </a:rPr>
              <a:t>Aminoddin</a:t>
            </a:r>
            <a:r>
              <a:rPr lang="en-US" sz="2800" dirty="0" smtClean="0">
                <a:latin typeface="Arial Narrow" pitchFamily="34" charset="0"/>
              </a:rPr>
              <a:t>. Gender Equity  in  Islam. Philippine Council for Islam and </a:t>
            </a:r>
            <a:r>
              <a:rPr lang="en-US" sz="2800" dirty="0" err="1" smtClean="0">
                <a:latin typeface="Arial Narrow" pitchFamily="34" charset="0"/>
              </a:rPr>
              <a:t>Democra</a:t>
            </a:r>
            <a:endParaRPr lang="en-US" sz="2800" dirty="0" smtClean="0">
              <a:latin typeface="Arial Narrow" pitchFamily="34" charset="0"/>
            </a:endParaRPr>
          </a:p>
          <a:p>
            <a:pPr>
              <a:buNone/>
            </a:pPr>
            <a:endParaRPr lang="en-US" sz="2800" dirty="0" smtClean="0">
              <a:latin typeface="Arial Narrow" pitchFamily="34" charset="0"/>
            </a:endParaRPr>
          </a:p>
          <a:p>
            <a:r>
              <a:rPr lang="en-US" sz="2800" dirty="0" smtClean="0">
                <a:latin typeface="Arial Narrow" pitchFamily="34" charset="0"/>
              </a:rPr>
              <a:t>http://www.regligiousconsultation.org/hassan2.htm</a:t>
            </a:r>
          </a:p>
          <a:p>
            <a:endParaRPr lang="en-US" sz="2800" dirty="0" smtClean="0">
              <a:latin typeface="Arial Narrow" pitchFamily="34" charset="0"/>
            </a:endParaRPr>
          </a:p>
          <a:p>
            <a:r>
              <a:rPr lang="en-US" sz="2800" dirty="0" smtClean="0">
                <a:latin typeface="Arial Narrow" pitchFamily="34" charset="0"/>
              </a:rPr>
              <a:t>http://www.jannah.org/genderequity/equityconc.html</a:t>
            </a:r>
          </a:p>
          <a:p>
            <a:endParaRPr lang="en-PH" dirty="0" smtClean="0"/>
          </a:p>
          <a:p>
            <a:pPr>
              <a:buNone/>
            </a:pPr>
            <a:r>
              <a:rPr lang="en-PH" dirty="0" smtClean="0"/>
              <a:t> </a:t>
            </a:r>
          </a:p>
          <a:p>
            <a:endParaRPr lang="en-P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733800" y="609600"/>
            <a:ext cx="5105400" cy="2868168"/>
          </a:xfrm>
        </p:spPr>
        <p:txBody>
          <a:bodyPr/>
          <a:lstStyle/>
          <a:p>
            <a:r>
              <a:rPr lang="en-PH" dirty="0" smtClean="0"/>
              <a:t>Overview:</a:t>
            </a:r>
            <a:br>
              <a:rPr lang="en-PH" dirty="0" smtClean="0"/>
            </a:br>
            <a:r>
              <a:rPr lang="en-PH" dirty="0" smtClean="0"/>
              <a:t>Gender Justice </a:t>
            </a:r>
            <a:br>
              <a:rPr lang="en-PH" dirty="0" smtClean="0"/>
            </a:br>
            <a:r>
              <a:rPr lang="en-PH" dirty="0" smtClean="0"/>
              <a:t>in </a:t>
            </a:r>
            <a:r>
              <a:rPr lang="en-PH" dirty="0" err="1" smtClean="0"/>
              <a:t>islam</a:t>
            </a:r>
            <a:endParaRPr lang="en-PH" dirty="0"/>
          </a:p>
        </p:txBody>
      </p:sp>
      <p:sp>
        <p:nvSpPr>
          <p:cNvPr id="5" name="Subtitle 4"/>
          <p:cNvSpPr>
            <a:spLocks noGrp="1"/>
          </p:cNvSpPr>
          <p:nvPr>
            <p:ph type="subTitle" idx="1"/>
          </p:nvPr>
        </p:nvSpPr>
        <p:spPr/>
        <p:txBody>
          <a:bodyPr>
            <a:normAutofit/>
          </a:bodyPr>
          <a:lstStyle/>
          <a:p>
            <a:endParaRPr lang="en-PH" dirty="0"/>
          </a:p>
        </p:txBody>
      </p:sp>
      <p:pic>
        <p:nvPicPr>
          <p:cNvPr id="6" name="Picture 5" descr="90928259.jpg"/>
          <p:cNvPicPr>
            <a:picLocks noChangeAspect="1"/>
          </p:cNvPicPr>
          <p:nvPr/>
        </p:nvPicPr>
        <p:blipFill>
          <a:blip r:embed="rId3" cstate="print"/>
          <a:stretch>
            <a:fillRect/>
          </a:stretch>
        </p:blipFill>
        <p:spPr>
          <a:xfrm>
            <a:off x="0" y="0"/>
            <a:ext cx="41148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2800" dirty="0" smtClean="0">
                <a:solidFill>
                  <a:schemeClr val="tx1"/>
                </a:solidFill>
              </a:rPr>
              <a:t>Classification </a:t>
            </a:r>
            <a:r>
              <a:rPr lang="en-PH" sz="2800" dirty="0" smtClean="0">
                <a:solidFill>
                  <a:schemeClr val="tx1"/>
                </a:solidFill>
              </a:rPr>
              <a:t>of 3 Key Concepts of Islamic Teachings</a:t>
            </a:r>
            <a:r>
              <a:rPr lang="en-US" sz="2800" dirty="0" smtClean="0">
                <a:solidFill>
                  <a:schemeClr val="tx1"/>
                </a:solidFill>
              </a:rPr>
              <a:t> </a:t>
            </a:r>
            <a:endParaRPr lang="en-US" sz="2800" dirty="0">
              <a:solidFill>
                <a:schemeClr val="tx1"/>
              </a:solidFill>
            </a:endParaRPr>
          </a:p>
        </p:txBody>
      </p:sp>
      <p:sp>
        <p:nvSpPr>
          <p:cNvPr id="3" name="Content Placeholder 2"/>
          <p:cNvSpPr>
            <a:spLocks noGrp="1"/>
          </p:cNvSpPr>
          <p:nvPr>
            <p:ph idx="1"/>
          </p:nvPr>
        </p:nvSpPr>
        <p:spPr/>
        <p:txBody>
          <a:bodyPr/>
          <a:lstStyle/>
          <a:p>
            <a:pPr marL="512064" indent="-457200">
              <a:buFont typeface="+mj-lt"/>
              <a:buAutoNum type="arabicPeriod"/>
            </a:pPr>
            <a:endParaRPr lang="en-PH" sz="2400" b="1" dirty="0" smtClean="0"/>
          </a:p>
          <a:p>
            <a:pPr marL="512064" indent="-457200">
              <a:buFont typeface="+mj-lt"/>
              <a:buAutoNum type="arabicPeriod"/>
            </a:pPr>
            <a:r>
              <a:rPr lang="en-PH" sz="2400" b="1" dirty="0" smtClean="0"/>
              <a:t>Monotheism (</a:t>
            </a:r>
            <a:r>
              <a:rPr lang="en-PH" sz="2400" b="1" dirty="0" err="1" smtClean="0"/>
              <a:t>Tawhid</a:t>
            </a:r>
            <a:r>
              <a:rPr lang="en-PH" sz="2400" b="1" dirty="0" smtClean="0"/>
              <a:t>)</a:t>
            </a:r>
          </a:p>
          <a:p>
            <a:pPr marL="512064" indent="-457200">
              <a:buFont typeface="+mj-lt"/>
              <a:buAutoNum type="arabicPeriod"/>
            </a:pPr>
            <a:r>
              <a:rPr lang="en-PH" sz="2400" b="1" dirty="0" smtClean="0"/>
              <a:t>Prophetic Mission</a:t>
            </a:r>
          </a:p>
          <a:p>
            <a:pPr marL="512064" indent="-457200">
              <a:buFont typeface="+mj-lt"/>
              <a:buAutoNum type="arabicPeriod"/>
            </a:pPr>
            <a:r>
              <a:rPr lang="en-PH" sz="2400" b="1" dirty="0" smtClean="0"/>
              <a:t>Our Human Mission on earth (</a:t>
            </a:r>
            <a:r>
              <a:rPr lang="en-PH" sz="2400" b="1" i="1" dirty="0" err="1" smtClean="0"/>
              <a:t>Khilafah</a:t>
            </a:r>
            <a:r>
              <a:rPr lang="en-PH" sz="2400" b="1" dirty="0" smtClean="0"/>
              <a:t>)</a:t>
            </a:r>
          </a:p>
          <a:p>
            <a:endParaRPr lang="en-US" dirty="0"/>
          </a:p>
        </p:txBody>
      </p:sp>
      <p:sp>
        <p:nvSpPr>
          <p:cNvPr id="4" name="TextBox 3"/>
          <p:cNvSpPr txBox="1"/>
          <p:nvPr/>
        </p:nvSpPr>
        <p:spPr>
          <a:xfrm>
            <a:off x="152400" y="6324600"/>
            <a:ext cx="7848600" cy="338554"/>
          </a:xfrm>
          <a:prstGeom prst="rect">
            <a:avLst/>
          </a:prstGeom>
          <a:noFill/>
        </p:spPr>
        <p:txBody>
          <a:bodyPr wrap="square" rtlCol="0">
            <a:spAutoFit/>
          </a:bodyPr>
          <a:lstStyle/>
          <a:p>
            <a:r>
              <a:rPr lang="en-US" sz="1600" dirty="0" smtClean="0">
                <a:latin typeface="Arial Narrow" pitchFamily="34" charset="0"/>
              </a:rPr>
              <a:t>Source:</a:t>
            </a:r>
            <a:r>
              <a:rPr lang="en-US" sz="1600" dirty="0" smtClean="0">
                <a:latin typeface="Arial Narrow" pitchFamily="34" charset="0"/>
              </a:rPr>
              <a:t> </a:t>
            </a:r>
            <a:r>
              <a:rPr lang="en-PH" sz="1600" i="1" dirty="0" smtClean="0">
                <a:latin typeface="Arial Narrow" pitchFamily="34" charset="0"/>
              </a:rPr>
              <a:t>Gender </a:t>
            </a:r>
            <a:r>
              <a:rPr lang="en-PH" sz="1600" i="1" dirty="0" smtClean="0">
                <a:latin typeface="Arial Narrow" pitchFamily="34" charset="0"/>
              </a:rPr>
              <a:t>Justice in Islam</a:t>
            </a:r>
            <a:r>
              <a:rPr lang="en-PH" sz="1600" dirty="0" smtClean="0">
                <a:latin typeface="Arial Narrow" pitchFamily="34" charset="0"/>
              </a:rPr>
              <a:t>.Nisa Ul-Haqq Fi Bangsamoro</a:t>
            </a:r>
            <a:endParaRPr lang="en-US" sz="16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Monotheism (</a:t>
            </a:r>
            <a:r>
              <a:rPr lang="en-US" dirty="0" err="1" smtClean="0"/>
              <a:t>Tawhid</a:t>
            </a:r>
            <a:r>
              <a:rPr lang="en-US" dirty="0" smtClean="0"/>
              <a:t>)</a:t>
            </a:r>
            <a:endParaRPr lang="en-US" dirty="0"/>
          </a:p>
        </p:txBody>
      </p:sp>
      <p:sp>
        <p:nvSpPr>
          <p:cNvPr id="3" name="Content Placeholder 2"/>
          <p:cNvSpPr>
            <a:spLocks noGrp="1"/>
          </p:cNvSpPr>
          <p:nvPr>
            <p:ph idx="1"/>
          </p:nvPr>
        </p:nvSpPr>
        <p:spPr>
          <a:xfrm>
            <a:off x="457200" y="1402080"/>
            <a:ext cx="7239000" cy="4846320"/>
          </a:xfrm>
        </p:spPr>
        <p:txBody>
          <a:bodyPr>
            <a:normAutofit/>
          </a:bodyPr>
          <a:lstStyle/>
          <a:p>
            <a:r>
              <a:rPr lang="en-PH" sz="2000" dirty="0" smtClean="0"/>
              <a:t>To explore and come to a full understanding of the concept of monotheism: </a:t>
            </a:r>
            <a:r>
              <a:rPr lang="en-PH" sz="2000" b="1" dirty="0" smtClean="0"/>
              <a:t>THERE IS NO OTHER GOD THAN ALLAH. </a:t>
            </a:r>
            <a:r>
              <a:rPr lang="en-PH" sz="2000" dirty="0" smtClean="0"/>
              <a:t>Nothing can be on the same level as He. There is nothing which is as noble and deserves the same praise as He </a:t>
            </a:r>
          </a:p>
          <a:p>
            <a:pPr>
              <a:buNone/>
            </a:pPr>
            <a:endParaRPr lang="en-PH" sz="2000" dirty="0" smtClean="0"/>
          </a:p>
          <a:p>
            <a:r>
              <a:rPr lang="en-PH" sz="2000" dirty="0" smtClean="0"/>
              <a:t>The basic equality that defines and exists between humans, equal rights and responsibilities</a:t>
            </a:r>
          </a:p>
          <a:p>
            <a:pPr>
              <a:buNone/>
            </a:pPr>
            <a:endParaRPr lang="en-PH" sz="2000" dirty="0" smtClean="0"/>
          </a:p>
          <a:p>
            <a:r>
              <a:rPr lang="en-PH" sz="2000" dirty="0" smtClean="0"/>
              <a:t>Human excellence as measured in terms of one’s devotion</a:t>
            </a:r>
          </a:p>
          <a:p>
            <a:pPr>
              <a:buNone/>
            </a:pPr>
            <a:endParaRPr lang="en-PH" sz="2000" dirty="0" smtClean="0"/>
          </a:p>
          <a:p>
            <a:r>
              <a:rPr lang="en-PH" sz="2000" dirty="0" smtClean="0"/>
              <a:t>The teaching of justice, humanity, solidarity, equality</a:t>
            </a:r>
          </a:p>
          <a:p>
            <a:endParaRPr lang="en-PH" sz="2000" b="1" dirty="0" smtClean="0"/>
          </a:p>
          <a:p>
            <a:pPr>
              <a:buNone/>
            </a:pPr>
            <a:endParaRPr lang="en-PH" sz="2000" b="1" dirty="0" smtClean="0"/>
          </a:p>
          <a:p>
            <a:endParaRPr lang="en-US" dirty="0"/>
          </a:p>
        </p:txBody>
      </p:sp>
      <p:sp>
        <p:nvSpPr>
          <p:cNvPr id="5" name="TextBox 4"/>
          <p:cNvSpPr txBox="1"/>
          <p:nvPr/>
        </p:nvSpPr>
        <p:spPr>
          <a:xfrm>
            <a:off x="152400" y="6324600"/>
            <a:ext cx="7848600" cy="338554"/>
          </a:xfrm>
          <a:prstGeom prst="rect">
            <a:avLst/>
          </a:prstGeom>
          <a:noFill/>
        </p:spPr>
        <p:txBody>
          <a:bodyPr wrap="square" rtlCol="0">
            <a:spAutoFit/>
          </a:bodyPr>
          <a:lstStyle/>
          <a:p>
            <a:r>
              <a:rPr lang="en-US" sz="1600" dirty="0" smtClean="0">
                <a:latin typeface="Arial Narrow" pitchFamily="34" charset="0"/>
              </a:rPr>
              <a:t>Source:</a:t>
            </a:r>
            <a:r>
              <a:rPr lang="en-US" sz="1600" dirty="0" smtClean="0">
                <a:latin typeface="Arial Narrow" pitchFamily="34" charset="0"/>
              </a:rPr>
              <a:t> </a:t>
            </a:r>
            <a:r>
              <a:rPr lang="en-PH" sz="1600" dirty="0" smtClean="0">
                <a:latin typeface="Arial Narrow" pitchFamily="34" charset="0"/>
              </a:rPr>
              <a:t>. </a:t>
            </a:r>
            <a:r>
              <a:rPr lang="en-PH" sz="1600" i="1" dirty="0" smtClean="0">
                <a:latin typeface="Arial Narrow" pitchFamily="34" charset="0"/>
              </a:rPr>
              <a:t>Gender Justice in </a:t>
            </a:r>
            <a:r>
              <a:rPr lang="en-PH" sz="1600" i="1" dirty="0" err="1" smtClean="0">
                <a:latin typeface="Arial Narrow" pitchFamily="34" charset="0"/>
              </a:rPr>
              <a:t>Islam</a:t>
            </a:r>
            <a:r>
              <a:rPr lang="en-PH" sz="1600" dirty="0" err="1" smtClean="0">
                <a:latin typeface="Arial Narrow" pitchFamily="34" charset="0"/>
              </a:rPr>
              <a:t>.Nisa</a:t>
            </a:r>
            <a:r>
              <a:rPr lang="en-PH" sz="1600" dirty="0" smtClean="0">
                <a:latin typeface="Arial Narrow" pitchFamily="34" charset="0"/>
              </a:rPr>
              <a:t> </a:t>
            </a:r>
            <a:r>
              <a:rPr lang="en-PH" sz="1600" dirty="0" err="1" smtClean="0">
                <a:latin typeface="Arial Narrow" pitchFamily="34" charset="0"/>
              </a:rPr>
              <a:t>Ul-Haqq</a:t>
            </a:r>
            <a:r>
              <a:rPr lang="en-PH" sz="1600" dirty="0" smtClean="0">
                <a:latin typeface="Arial Narrow" pitchFamily="34" charset="0"/>
              </a:rPr>
              <a:t> </a:t>
            </a:r>
            <a:r>
              <a:rPr lang="en-PH" sz="1600" dirty="0" err="1" smtClean="0">
                <a:latin typeface="Arial Narrow" pitchFamily="34" charset="0"/>
              </a:rPr>
              <a:t>Fi</a:t>
            </a:r>
            <a:r>
              <a:rPr lang="en-PH" sz="1600" dirty="0" smtClean="0">
                <a:latin typeface="Arial Narrow" pitchFamily="34" charset="0"/>
              </a:rPr>
              <a:t> </a:t>
            </a:r>
            <a:r>
              <a:rPr lang="en-PH" sz="1600" dirty="0" err="1" smtClean="0">
                <a:latin typeface="Arial Narrow" pitchFamily="34" charset="0"/>
              </a:rPr>
              <a:t>Bangsamoro</a:t>
            </a:r>
            <a:endParaRPr lang="en-US" sz="1600"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Prophetic Mission</a:t>
            </a:r>
            <a:endParaRPr lang="en-PH" b="1" dirty="0"/>
          </a:p>
        </p:txBody>
      </p:sp>
      <p:sp>
        <p:nvSpPr>
          <p:cNvPr id="3" name="Content Placeholder 2"/>
          <p:cNvSpPr>
            <a:spLocks noGrp="1"/>
          </p:cNvSpPr>
          <p:nvPr>
            <p:ph idx="1"/>
          </p:nvPr>
        </p:nvSpPr>
        <p:spPr/>
        <p:txBody>
          <a:bodyPr>
            <a:normAutofit/>
          </a:bodyPr>
          <a:lstStyle/>
          <a:p>
            <a:r>
              <a:rPr lang="en-PH" sz="2400" dirty="0" smtClean="0"/>
              <a:t>Returning a favour, the respect for others, liberating ourselves from the shackles of ignorance and humiliation</a:t>
            </a:r>
          </a:p>
          <a:p>
            <a:pPr>
              <a:buNone/>
            </a:pPr>
            <a:endParaRPr lang="en-PH" sz="2400" dirty="0" smtClean="0"/>
          </a:p>
          <a:p>
            <a:r>
              <a:rPr lang="en-PH" sz="2400" dirty="0" smtClean="0"/>
              <a:t>The teaching of love, respect for one’s elders (parents), care and empathy for orphans and people who are destitute, the prohibition of violence, etc. </a:t>
            </a:r>
          </a:p>
          <a:p>
            <a:pPr>
              <a:buNone/>
            </a:pPr>
            <a:endParaRPr lang="en-PH" sz="2400" dirty="0" smtClean="0"/>
          </a:p>
          <a:p>
            <a:r>
              <a:rPr lang="en-PH" sz="2400" dirty="0" smtClean="0"/>
              <a:t>This also includes justice and empowerment to both males and females. </a:t>
            </a:r>
            <a:endParaRPr lang="en-PH" sz="2400" dirty="0"/>
          </a:p>
        </p:txBody>
      </p:sp>
      <p:sp>
        <p:nvSpPr>
          <p:cNvPr id="4" name="TextBox 3"/>
          <p:cNvSpPr txBox="1"/>
          <p:nvPr/>
        </p:nvSpPr>
        <p:spPr>
          <a:xfrm>
            <a:off x="152400" y="6324600"/>
            <a:ext cx="7848600" cy="338554"/>
          </a:xfrm>
          <a:prstGeom prst="rect">
            <a:avLst/>
          </a:prstGeom>
          <a:noFill/>
        </p:spPr>
        <p:txBody>
          <a:bodyPr wrap="square" rtlCol="0">
            <a:spAutoFit/>
          </a:bodyPr>
          <a:lstStyle/>
          <a:p>
            <a:r>
              <a:rPr lang="en-US" sz="1600" dirty="0" smtClean="0">
                <a:latin typeface="Arial Narrow" pitchFamily="34" charset="0"/>
              </a:rPr>
              <a:t>Source</a:t>
            </a:r>
            <a:r>
              <a:rPr lang="en-US" sz="1600" dirty="0" smtClean="0">
                <a:latin typeface="Arial Narrow" pitchFamily="34" charset="0"/>
              </a:rPr>
              <a:t>:</a:t>
            </a:r>
            <a:r>
              <a:rPr lang="en-PH" sz="1600" dirty="0" smtClean="0">
                <a:latin typeface="Arial Narrow" pitchFamily="34" charset="0"/>
              </a:rPr>
              <a:t>. </a:t>
            </a:r>
            <a:r>
              <a:rPr lang="en-PH" sz="1600" i="1" dirty="0" smtClean="0">
                <a:latin typeface="Arial Narrow" pitchFamily="34" charset="0"/>
              </a:rPr>
              <a:t>Gender Justice in </a:t>
            </a:r>
            <a:r>
              <a:rPr lang="en-PH" sz="1600" i="1" dirty="0" err="1" smtClean="0">
                <a:latin typeface="Arial Narrow" pitchFamily="34" charset="0"/>
              </a:rPr>
              <a:t>Islam</a:t>
            </a:r>
            <a:r>
              <a:rPr lang="en-PH" sz="1600" dirty="0" err="1" smtClean="0">
                <a:latin typeface="Arial Narrow" pitchFamily="34" charset="0"/>
              </a:rPr>
              <a:t>.Nisa</a:t>
            </a:r>
            <a:r>
              <a:rPr lang="en-PH" sz="1600" dirty="0" smtClean="0">
                <a:latin typeface="Arial Narrow" pitchFamily="34" charset="0"/>
              </a:rPr>
              <a:t> </a:t>
            </a:r>
            <a:r>
              <a:rPr lang="en-PH" sz="1600" dirty="0" err="1" smtClean="0">
                <a:latin typeface="Arial Narrow" pitchFamily="34" charset="0"/>
              </a:rPr>
              <a:t>Ul-Haqq</a:t>
            </a:r>
            <a:r>
              <a:rPr lang="en-PH" sz="1600" dirty="0" smtClean="0">
                <a:latin typeface="Arial Narrow" pitchFamily="34" charset="0"/>
              </a:rPr>
              <a:t> </a:t>
            </a:r>
            <a:r>
              <a:rPr lang="en-PH" sz="1600" dirty="0" err="1" smtClean="0">
                <a:latin typeface="Arial Narrow" pitchFamily="34" charset="0"/>
              </a:rPr>
              <a:t>Fi</a:t>
            </a:r>
            <a:r>
              <a:rPr lang="en-PH" sz="1600" dirty="0" smtClean="0">
                <a:latin typeface="Arial Narrow" pitchFamily="34" charset="0"/>
              </a:rPr>
              <a:t> </a:t>
            </a:r>
            <a:r>
              <a:rPr lang="en-PH" sz="1600" dirty="0" err="1" smtClean="0">
                <a:latin typeface="Arial Narrow" pitchFamily="34" charset="0"/>
              </a:rPr>
              <a:t>Bangsamoro</a:t>
            </a:r>
            <a:endParaRPr lang="en-US" sz="16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on earth</a:t>
            </a:r>
            <a:endParaRPr lang="en-US" dirty="0"/>
          </a:p>
        </p:txBody>
      </p:sp>
      <p:sp>
        <p:nvSpPr>
          <p:cNvPr id="4" name="Content Placeholder 2"/>
          <p:cNvSpPr>
            <a:spLocks noGrp="1"/>
          </p:cNvSpPr>
          <p:nvPr>
            <p:ph idx="1"/>
          </p:nvPr>
        </p:nvSpPr>
        <p:spPr>
          <a:xfrm>
            <a:off x="457200" y="1447800"/>
            <a:ext cx="7239000" cy="4648200"/>
          </a:xfrm>
        </p:spPr>
        <p:txBody>
          <a:bodyPr>
            <a:normAutofit/>
          </a:bodyPr>
          <a:lstStyle/>
          <a:p>
            <a:r>
              <a:rPr lang="en-PH" sz="2000" b="1" dirty="0" smtClean="0"/>
              <a:t>Teaching about the earth’s wealth and fertility</a:t>
            </a:r>
          </a:p>
          <a:p>
            <a:endParaRPr lang="en-PH" sz="2000" b="1" dirty="0" smtClean="0"/>
          </a:p>
          <a:p>
            <a:r>
              <a:rPr lang="en-PH" sz="2000" b="1" dirty="0" smtClean="0"/>
              <a:t>Prosperity</a:t>
            </a:r>
          </a:p>
          <a:p>
            <a:pPr>
              <a:buNone/>
            </a:pPr>
            <a:endParaRPr lang="en-PH" sz="2000" b="1" dirty="0" smtClean="0"/>
          </a:p>
          <a:p>
            <a:r>
              <a:rPr lang="en-PH" sz="2000" b="1" dirty="0" smtClean="0"/>
              <a:t>The political principle of benevolence</a:t>
            </a:r>
          </a:p>
          <a:p>
            <a:pPr>
              <a:buNone/>
            </a:pPr>
            <a:endParaRPr lang="en-PH" sz="2000" b="1" dirty="0" smtClean="0"/>
          </a:p>
          <a:p>
            <a:r>
              <a:rPr lang="en-PH" sz="2000" b="1" dirty="0" smtClean="0"/>
              <a:t>The development of culture, science, and economics</a:t>
            </a:r>
          </a:p>
          <a:p>
            <a:pPr>
              <a:buNone/>
            </a:pPr>
            <a:endParaRPr lang="en-PH" sz="2000" b="1" dirty="0" smtClean="0"/>
          </a:p>
          <a:p>
            <a:r>
              <a:rPr lang="en-PH" sz="2000" b="1" dirty="0" smtClean="0"/>
              <a:t>Social and political developments</a:t>
            </a:r>
          </a:p>
          <a:p>
            <a:endParaRPr lang="en-PH" sz="2000" b="1" dirty="0" smtClean="0"/>
          </a:p>
          <a:p>
            <a:r>
              <a:rPr lang="en-PH" sz="2000" b="1" dirty="0" smtClean="0"/>
              <a:t>Taking care of earth’s natural resources</a:t>
            </a:r>
            <a:endParaRPr lang="en-PH" sz="2000" b="1" dirty="0"/>
          </a:p>
        </p:txBody>
      </p:sp>
      <p:sp>
        <p:nvSpPr>
          <p:cNvPr id="5" name="TextBox 4"/>
          <p:cNvSpPr txBox="1"/>
          <p:nvPr/>
        </p:nvSpPr>
        <p:spPr>
          <a:xfrm>
            <a:off x="152400" y="6324600"/>
            <a:ext cx="7848600" cy="338554"/>
          </a:xfrm>
          <a:prstGeom prst="rect">
            <a:avLst/>
          </a:prstGeom>
          <a:noFill/>
        </p:spPr>
        <p:txBody>
          <a:bodyPr wrap="square" rtlCol="0">
            <a:spAutoFit/>
          </a:bodyPr>
          <a:lstStyle/>
          <a:p>
            <a:r>
              <a:rPr lang="en-US" sz="1600" dirty="0" smtClean="0">
                <a:latin typeface="Arial Narrow" pitchFamily="34" charset="0"/>
              </a:rPr>
              <a:t>Source: </a:t>
            </a:r>
            <a:r>
              <a:rPr lang="en-PH" sz="1600" dirty="0" smtClean="0">
                <a:latin typeface="Arial Narrow" pitchFamily="34" charset="0"/>
              </a:rPr>
              <a:t>Atty. </a:t>
            </a:r>
            <a:r>
              <a:rPr lang="en-PH" sz="1600" dirty="0" err="1" smtClean="0">
                <a:latin typeface="Arial Narrow" pitchFamily="34" charset="0"/>
              </a:rPr>
              <a:t>Laisa</a:t>
            </a:r>
            <a:r>
              <a:rPr lang="en-PH" sz="1600" dirty="0" smtClean="0">
                <a:latin typeface="Arial Narrow" pitchFamily="34" charset="0"/>
              </a:rPr>
              <a:t> </a:t>
            </a:r>
            <a:r>
              <a:rPr lang="en-PH" sz="1600" dirty="0" err="1" smtClean="0">
                <a:latin typeface="Arial Narrow" pitchFamily="34" charset="0"/>
              </a:rPr>
              <a:t>Masuhud</a:t>
            </a:r>
            <a:r>
              <a:rPr lang="en-PH" sz="1600" dirty="0" smtClean="0">
                <a:latin typeface="Arial Narrow" pitchFamily="34" charset="0"/>
              </a:rPr>
              <a:t> </a:t>
            </a:r>
            <a:r>
              <a:rPr lang="en-PH" sz="1600" dirty="0" err="1" smtClean="0">
                <a:latin typeface="Arial Narrow" pitchFamily="34" charset="0"/>
              </a:rPr>
              <a:t>Alamia</a:t>
            </a:r>
            <a:r>
              <a:rPr lang="en-PH" sz="1600" dirty="0" smtClean="0">
                <a:latin typeface="Arial Narrow" pitchFamily="34" charset="0"/>
              </a:rPr>
              <a:t>. </a:t>
            </a:r>
            <a:r>
              <a:rPr lang="en-PH" sz="1600" i="1" dirty="0" smtClean="0">
                <a:latin typeface="Arial Narrow" pitchFamily="34" charset="0"/>
              </a:rPr>
              <a:t>Gender Justice in </a:t>
            </a:r>
            <a:r>
              <a:rPr lang="en-PH" sz="1600" i="1" dirty="0" err="1" smtClean="0">
                <a:latin typeface="Arial Narrow" pitchFamily="34" charset="0"/>
              </a:rPr>
              <a:t>Islam</a:t>
            </a:r>
            <a:r>
              <a:rPr lang="en-PH" sz="1600" dirty="0" err="1" smtClean="0">
                <a:latin typeface="Arial Narrow" pitchFamily="34" charset="0"/>
              </a:rPr>
              <a:t>.Nisa</a:t>
            </a:r>
            <a:r>
              <a:rPr lang="en-PH" sz="1600" dirty="0" smtClean="0">
                <a:latin typeface="Arial Narrow" pitchFamily="34" charset="0"/>
              </a:rPr>
              <a:t> </a:t>
            </a:r>
            <a:r>
              <a:rPr lang="en-PH" sz="1600" dirty="0" err="1" smtClean="0">
                <a:latin typeface="Arial Narrow" pitchFamily="34" charset="0"/>
              </a:rPr>
              <a:t>Ul-Haqq</a:t>
            </a:r>
            <a:r>
              <a:rPr lang="en-PH" sz="1600" dirty="0" smtClean="0">
                <a:latin typeface="Arial Narrow" pitchFamily="34" charset="0"/>
              </a:rPr>
              <a:t> </a:t>
            </a:r>
            <a:r>
              <a:rPr lang="en-PH" sz="1600" dirty="0" err="1" smtClean="0">
                <a:latin typeface="Arial Narrow" pitchFamily="34" charset="0"/>
              </a:rPr>
              <a:t>Fi</a:t>
            </a:r>
            <a:r>
              <a:rPr lang="en-PH" sz="1600" dirty="0" smtClean="0">
                <a:latin typeface="Arial Narrow" pitchFamily="34" charset="0"/>
              </a:rPr>
              <a:t> </a:t>
            </a:r>
            <a:r>
              <a:rPr lang="en-PH" sz="1600" dirty="0" err="1" smtClean="0">
                <a:latin typeface="Arial Narrow" pitchFamily="34" charset="0"/>
              </a:rPr>
              <a:t>Bangsamoro</a:t>
            </a:r>
            <a:endParaRPr lang="en-US" sz="1600" dirty="0">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2800" y="685800"/>
            <a:ext cx="5105400" cy="2868168"/>
          </a:xfrm>
        </p:spPr>
        <p:txBody>
          <a:bodyPr/>
          <a:lstStyle/>
          <a:p>
            <a:r>
              <a:rPr lang="fr-FR" sz="4400" dirty="0" smtClean="0"/>
              <a:t>the </a:t>
            </a:r>
            <a:r>
              <a:rPr lang="fr-FR" sz="4400" dirty="0" err="1" smtClean="0"/>
              <a:t>status</a:t>
            </a:r>
            <a:r>
              <a:rPr lang="fr-FR" sz="4400" dirty="0" smtClean="0"/>
              <a:t> of </a:t>
            </a:r>
            <a:r>
              <a:rPr lang="fr-FR" sz="4400" dirty="0" err="1" smtClean="0"/>
              <a:t>Muslim</a:t>
            </a:r>
            <a:r>
              <a:rPr lang="fr-FR" sz="4400" dirty="0" smtClean="0"/>
              <a:t> </a:t>
            </a:r>
            <a:r>
              <a:rPr lang="fr-FR" sz="4400" dirty="0" err="1" smtClean="0"/>
              <a:t>Women</a:t>
            </a:r>
            <a:r>
              <a:rPr lang="fr-FR" sz="4400" dirty="0" smtClean="0"/>
              <a:t/>
            </a:r>
            <a:br>
              <a:rPr lang="fr-FR" sz="4400" dirty="0" smtClean="0"/>
            </a:br>
            <a:endParaRPr lang="en-PH" dirty="0"/>
          </a:p>
        </p:txBody>
      </p:sp>
      <p:sp>
        <p:nvSpPr>
          <p:cNvPr id="5" name="Subtitle 4"/>
          <p:cNvSpPr>
            <a:spLocks noGrp="1"/>
          </p:cNvSpPr>
          <p:nvPr>
            <p:ph type="subTitle" idx="1"/>
          </p:nvPr>
        </p:nvSpPr>
        <p:spPr/>
        <p:txBody>
          <a:bodyPr>
            <a:normAutofit fontScale="92500"/>
          </a:bodyPr>
          <a:lstStyle/>
          <a:p>
            <a:r>
              <a:rPr lang="en-PH" dirty="0" smtClean="0"/>
              <a:t>Who is the Muslim woman?</a:t>
            </a:r>
          </a:p>
          <a:p>
            <a:r>
              <a:rPr lang="en-PH" dirty="0" smtClean="0"/>
              <a:t>Does she have rights?</a:t>
            </a:r>
          </a:p>
          <a:p>
            <a:r>
              <a:rPr lang="en-PH" dirty="0" smtClean="0"/>
              <a:t>Does gender equality really exist in Islam?</a:t>
            </a:r>
          </a:p>
          <a:p>
            <a:endParaRPr lang="en-PH" dirty="0"/>
          </a:p>
        </p:txBody>
      </p:sp>
      <p:pic>
        <p:nvPicPr>
          <p:cNvPr id="16386" name="Picture 2"/>
          <p:cNvPicPr>
            <a:picLocks noChangeAspect="1" noChangeArrowheads="1"/>
          </p:cNvPicPr>
          <p:nvPr/>
        </p:nvPicPr>
        <p:blipFill>
          <a:blip r:embed="rId3" cstate="print"/>
          <a:srcRect/>
          <a:stretch>
            <a:fillRect/>
          </a:stretch>
        </p:blipFill>
        <p:spPr bwMode="auto">
          <a:xfrm>
            <a:off x="0" y="0"/>
            <a:ext cx="297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Misconceptions</a:t>
            </a:r>
            <a:r>
              <a:rPr lang="fr-CA" dirty="0" smtClean="0"/>
              <a:t> on </a:t>
            </a:r>
            <a:r>
              <a:rPr lang="fr-CA" dirty="0" err="1" smtClean="0"/>
              <a:t>Muslim</a:t>
            </a:r>
            <a:r>
              <a:rPr lang="fr-CA" dirty="0" smtClean="0"/>
              <a:t> </a:t>
            </a:r>
            <a:r>
              <a:rPr lang="fr-CA" dirty="0" err="1" smtClean="0"/>
              <a:t>Women</a:t>
            </a:r>
            <a:endParaRPr lang="en-PH" b="1" dirty="0"/>
          </a:p>
        </p:txBody>
      </p:sp>
      <p:sp>
        <p:nvSpPr>
          <p:cNvPr id="3" name="Content Placeholder 2"/>
          <p:cNvSpPr>
            <a:spLocks noGrp="1"/>
          </p:cNvSpPr>
          <p:nvPr>
            <p:ph idx="1"/>
          </p:nvPr>
        </p:nvSpPr>
        <p:spPr>
          <a:xfrm>
            <a:off x="381000" y="1447800"/>
            <a:ext cx="7543800" cy="4846320"/>
          </a:xfrm>
        </p:spPr>
        <p:txBody>
          <a:bodyPr>
            <a:normAutofit/>
          </a:bodyPr>
          <a:lstStyle/>
          <a:p>
            <a:r>
              <a:rPr lang="en-US" sz="2400" b="1" dirty="0" smtClean="0"/>
              <a:t>That men are the masters and women are the slaves</a:t>
            </a:r>
          </a:p>
          <a:p>
            <a:pPr>
              <a:buNone/>
            </a:pPr>
            <a:endParaRPr lang="en-US" sz="1800" b="1" dirty="0" smtClean="0"/>
          </a:p>
          <a:p>
            <a:r>
              <a:rPr lang="en-US" sz="2400" b="1" dirty="0" smtClean="0"/>
              <a:t>That men are superior to women</a:t>
            </a:r>
          </a:p>
          <a:p>
            <a:pPr>
              <a:buNone/>
            </a:pPr>
            <a:endParaRPr lang="en-US" sz="1800" b="1" dirty="0" smtClean="0"/>
          </a:p>
          <a:p>
            <a:r>
              <a:rPr lang="en-US" sz="2400" b="1" dirty="0" smtClean="0"/>
              <a:t>That men are allowed to beat women</a:t>
            </a:r>
          </a:p>
          <a:p>
            <a:pPr>
              <a:buNone/>
            </a:pPr>
            <a:endParaRPr lang="en-US" sz="1800" b="1" dirty="0" smtClean="0"/>
          </a:p>
          <a:p>
            <a:r>
              <a:rPr lang="en-US" sz="2400" b="1" dirty="0" smtClean="0"/>
              <a:t>That one man equals two women</a:t>
            </a:r>
          </a:p>
          <a:p>
            <a:pPr>
              <a:buNone/>
            </a:pPr>
            <a:endParaRPr lang="en-US" sz="1800" b="1" dirty="0" smtClean="0"/>
          </a:p>
          <a:p>
            <a:r>
              <a:rPr lang="en-US" sz="2400" b="1" dirty="0" smtClean="0"/>
              <a:t>That one male witness equals two female witnesses</a:t>
            </a:r>
          </a:p>
        </p:txBody>
      </p:sp>
      <p:sp>
        <p:nvSpPr>
          <p:cNvPr id="4" name="TextBox 3"/>
          <p:cNvSpPr txBox="1"/>
          <p:nvPr/>
        </p:nvSpPr>
        <p:spPr>
          <a:xfrm>
            <a:off x="152400" y="6324600"/>
            <a:ext cx="7848600" cy="338554"/>
          </a:xfrm>
          <a:prstGeom prst="rect">
            <a:avLst/>
          </a:prstGeom>
          <a:noFill/>
        </p:spPr>
        <p:txBody>
          <a:bodyPr wrap="square" rtlCol="0">
            <a:spAutoFit/>
          </a:bodyPr>
          <a:lstStyle/>
          <a:p>
            <a:r>
              <a:rPr lang="en-US" sz="1600" dirty="0" smtClean="0">
                <a:latin typeface="Arial Narrow" pitchFamily="34" charset="0"/>
              </a:rPr>
              <a:t>Source: </a:t>
            </a:r>
            <a:r>
              <a:rPr lang="en-US" sz="1600" dirty="0" err="1" smtClean="0">
                <a:latin typeface="Arial Narrow" pitchFamily="34" charset="0"/>
              </a:rPr>
              <a:t>Barra</a:t>
            </a:r>
            <a:r>
              <a:rPr lang="en-US" sz="1600" dirty="0" smtClean="0">
                <a:latin typeface="Arial Narrow" pitchFamily="34" charset="0"/>
              </a:rPr>
              <a:t>, </a:t>
            </a:r>
            <a:r>
              <a:rPr lang="en-US" sz="1600" dirty="0" err="1" smtClean="0">
                <a:latin typeface="Arial Narrow" pitchFamily="34" charset="0"/>
              </a:rPr>
              <a:t>Hamid</a:t>
            </a:r>
            <a:r>
              <a:rPr lang="en-US" sz="1600" dirty="0" smtClean="0">
                <a:latin typeface="Arial Narrow" pitchFamily="34" charset="0"/>
              </a:rPr>
              <a:t> </a:t>
            </a:r>
            <a:r>
              <a:rPr lang="en-US" sz="1600" dirty="0" err="1" smtClean="0">
                <a:latin typeface="Arial Narrow" pitchFamily="34" charset="0"/>
              </a:rPr>
              <a:t>Aminoddin</a:t>
            </a:r>
            <a:r>
              <a:rPr lang="en-US" sz="1600" dirty="0" smtClean="0">
                <a:latin typeface="Arial Narrow" pitchFamily="34" charset="0"/>
              </a:rPr>
              <a:t>. Gender Equity  in  Islam. Philippine Council for Islam and Democracy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828</TotalTime>
  <Words>1770</Words>
  <Application>Microsoft Office PowerPoint</Application>
  <PresentationFormat>On-screen Show (4:3)</PresentationFormat>
  <Paragraphs>182</Paragraphs>
  <Slides>21</Slides>
  <Notes>19</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Opulent</vt:lpstr>
      <vt:lpstr>GENDER, ISLAM AND WOMEN’S HUMAN RIGHTS</vt:lpstr>
      <vt:lpstr>Outline of presentation</vt:lpstr>
      <vt:lpstr>Overview: Gender Justice  in islam</vt:lpstr>
      <vt:lpstr>Classification of 3 Key Concepts of Islamic Teachings </vt:lpstr>
      <vt:lpstr>Monotheism (Tawhid)</vt:lpstr>
      <vt:lpstr>Prophetic Mission</vt:lpstr>
      <vt:lpstr>Mission on earth</vt:lpstr>
      <vt:lpstr>the status of Muslim Women </vt:lpstr>
      <vt:lpstr>Misconceptions on Muslim Women</vt:lpstr>
      <vt:lpstr>SPIRITUAL ASPECT</vt:lpstr>
      <vt:lpstr>SPIRITUAL ASPECT</vt:lpstr>
      <vt:lpstr>Economic aspect</vt:lpstr>
      <vt:lpstr>Social aspect</vt:lpstr>
      <vt:lpstr>Social aspect</vt:lpstr>
      <vt:lpstr>Social aspect</vt:lpstr>
      <vt:lpstr>Political aspect</vt:lpstr>
      <vt:lpstr>POLITICAL ASPECT</vt:lpstr>
      <vt:lpstr>Importance of Cultural relativism</vt:lpstr>
      <vt:lpstr>conclusion</vt:lpstr>
      <vt:lpstr>conclusion</vt:lpstr>
      <vt:lpstr>References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ISLAM AND WOMEN’S HUMAN RIGHTS</dc:title>
  <dc:creator>Tintin</dc:creator>
  <cp:lastModifiedBy>Administrator</cp:lastModifiedBy>
  <cp:revision>12</cp:revision>
  <dcterms:created xsi:type="dcterms:W3CDTF">2010-10-04T09:28:33Z</dcterms:created>
  <dcterms:modified xsi:type="dcterms:W3CDTF">2010-10-04T09:32:25Z</dcterms:modified>
</cp:coreProperties>
</file>